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1.jpg" ContentType="image/jpg"/>
  <Override PartName="/ppt/media/image42.jpg" ContentType="image/jpg"/>
  <Override PartName="/ppt/media/image43.jpg" ContentType="image/jpg"/>
  <Override PartName="/ppt/media/image57.jpg" ContentType="image/jpg"/>
  <Override PartName="/ppt/media/image58.jpg" ContentType="image/jpg"/>
  <Override PartName="/ppt/media/image8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6" r:id="rId4"/>
  </p:sldMasterIdLst>
  <p:notesMasterIdLst>
    <p:notesMasterId r:id="rId34"/>
  </p:notesMasterIdLst>
  <p:sldIdLst>
    <p:sldId id="661" r:id="rId5"/>
    <p:sldId id="350" r:id="rId6"/>
    <p:sldId id="351" r:id="rId7"/>
    <p:sldId id="662" r:id="rId8"/>
    <p:sldId id="280" r:id="rId9"/>
    <p:sldId id="259" r:id="rId10"/>
    <p:sldId id="278" r:id="rId11"/>
    <p:sldId id="352" r:id="rId12"/>
    <p:sldId id="353" r:id="rId13"/>
    <p:sldId id="261" r:id="rId14"/>
    <p:sldId id="284" r:id="rId15"/>
    <p:sldId id="268" r:id="rId16"/>
    <p:sldId id="265" r:id="rId17"/>
    <p:sldId id="270" r:id="rId18"/>
    <p:sldId id="276" r:id="rId19"/>
    <p:sldId id="277" r:id="rId20"/>
    <p:sldId id="281" r:id="rId21"/>
    <p:sldId id="282" r:id="rId22"/>
    <p:sldId id="663" r:id="rId23"/>
    <p:sldId id="286" r:id="rId24"/>
    <p:sldId id="666" r:id="rId25"/>
    <p:sldId id="287" r:id="rId26"/>
    <p:sldId id="667" r:id="rId27"/>
    <p:sldId id="668" r:id="rId28"/>
    <p:sldId id="669" r:id="rId29"/>
    <p:sldId id="670" r:id="rId30"/>
    <p:sldId id="671" r:id="rId31"/>
    <p:sldId id="672" r:id="rId32"/>
    <p:sldId id="67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3366"/>
    <a:srgbClr val="006666"/>
    <a:srgbClr val="008080"/>
    <a:srgbClr val="99CCFF"/>
    <a:srgbClr val="CC3300"/>
    <a:srgbClr val="FF6600"/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27" autoAdjust="0"/>
  </p:normalViewPr>
  <p:slideViewPr>
    <p:cSldViewPr snapToObjects="1">
      <p:cViewPr varScale="1">
        <p:scale>
          <a:sx n="85" d="100"/>
          <a:sy n="85" d="100"/>
        </p:scale>
        <p:origin x="140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6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E3E53C0D-F53B-445C-A5E8-502A4893BA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it-IT"/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2C11335D-9B84-4994-9330-D24B0CA4D5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it-IT"/>
          </a:p>
        </p:txBody>
      </p:sp>
      <p:sp>
        <p:nvSpPr>
          <p:cNvPr id="280580" name="Rectangle 4">
            <a:extLst>
              <a:ext uri="{FF2B5EF4-FFF2-40B4-BE49-F238E27FC236}">
                <a16:creationId xmlns:a16="http://schemas.microsoft.com/office/drawing/2014/main" id="{08AAC38A-5E0B-4265-A2AB-261B70BF2C0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0581" name="Rectangle 5">
            <a:extLst>
              <a:ext uri="{FF2B5EF4-FFF2-40B4-BE49-F238E27FC236}">
                <a16:creationId xmlns:a16="http://schemas.microsoft.com/office/drawing/2014/main" id="{A2B6E264-4CFC-46A1-B424-14B9A197E27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Fare clic per modificare gli stili del testo dello schema</a:t>
            </a:r>
          </a:p>
          <a:p>
            <a:pPr lvl="1"/>
            <a:r>
              <a:rPr lang="en-GB" altLang="it-IT"/>
              <a:t>Secondo livello</a:t>
            </a:r>
          </a:p>
          <a:p>
            <a:pPr lvl="2"/>
            <a:r>
              <a:rPr lang="en-GB" altLang="it-IT"/>
              <a:t>Terzo livello</a:t>
            </a:r>
          </a:p>
          <a:p>
            <a:pPr lvl="3"/>
            <a:r>
              <a:rPr lang="en-GB" altLang="it-IT"/>
              <a:t>Quarto livello</a:t>
            </a:r>
          </a:p>
          <a:p>
            <a:pPr lvl="4"/>
            <a:r>
              <a:rPr lang="en-GB" altLang="it-IT"/>
              <a:t>Quinto livello</a:t>
            </a:r>
          </a:p>
        </p:txBody>
      </p:sp>
      <p:sp>
        <p:nvSpPr>
          <p:cNvPr id="280582" name="Rectangle 6">
            <a:extLst>
              <a:ext uri="{FF2B5EF4-FFF2-40B4-BE49-F238E27FC236}">
                <a16:creationId xmlns:a16="http://schemas.microsoft.com/office/drawing/2014/main" id="{4CA7B33B-AB50-48FE-948E-4581B843AA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it-IT"/>
          </a:p>
        </p:txBody>
      </p:sp>
      <p:sp>
        <p:nvSpPr>
          <p:cNvPr id="280583" name="Rectangle 7">
            <a:extLst>
              <a:ext uri="{FF2B5EF4-FFF2-40B4-BE49-F238E27FC236}">
                <a16:creationId xmlns:a16="http://schemas.microsoft.com/office/drawing/2014/main" id="{1DF48F6B-50F9-4CCF-956B-A1183E107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620941-BAEE-41E2-9FFB-98879710FCF5}" type="slidenum">
              <a:rPr lang="en-GB" altLang="it-IT"/>
              <a:pPr/>
              <a:t>‹N›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21210-06BF-43F4-A3B1-F2DABF8E6B0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97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616-9C87-4E2F-BF3A-256D6DE1566C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6223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7D92-833B-483D-A198-1481355CA9A1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1081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ADF3-29C6-4006-8861-D83C0A5BCB3E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81868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66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988B-4F57-49C5-9AAE-B890185C4867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6680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5C98-C6EF-4A2C-A534-DB3D1E215803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3486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2CB7-E228-4200-9E1F-0ED55DEA4D36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1978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872-23EB-4E6E-B0C1-C88E27E1721E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5579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1AB0-CC66-46F6-AABF-5FF8A79439A1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4903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DF18E-CAB9-4640-B25E-23412A8550CB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9998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1D95-828D-4466-811A-D790D5783428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147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1825-ECDA-471E-BA50-7FC59A5D13A5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6753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35794-9C5E-461B-B7C3-D6601312DEFD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0716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57.jp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92F3A5-1CC5-A8FE-1859-2E19E3ACC26A}"/>
              </a:ext>
            </a:extLst>
          </p:cNvPr>
          <p:cNvSpPr txBox="1"/>
          <p:nvPr/>
        </p:nvSpPr>
        <p:spPr>
          <a:xfrm>
            <a:off x="323528" y="378441"/>
            <a:ext cx="8617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La tecnologia del DNA ricombinante nelle piante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ECE23F-C629-C068-AA75-04043D9B9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40" t="32212" r="10625" b="17389"/>
          <a:stretch/>
        </p:blipFill>
        <p:spPr>
          <a:xfrm>
            <a:off x="5364088" y="1916832"/>
            <a:ext cx="329664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4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71743" y="1143000"/>
            <a:ext cx="82296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+mj-lt"/>
              </a:rPr>
              <a:t>Principali innovazioni genetiche:</a:t>
            </a:r>
          </a:p>
          <a:p>
            <a:pPr marL="457200" indent="-457200">
              <a:buFont typeface="+mj-lt"/>
              <a:buAutoNum type="arabicPeriod"/>
            </a:pPr>
            <a:endParaRPr lang="it-IT" sz="2400" i="1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+mj-lt"/>
              </a:rPr>
              <a:t>Sequenziamento e caratterizzazione genomi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+mj-lt"/>
              </a:rPr>
              <a:t>Sviluppo marcatori genetici per caratterizzazione genetica, mappe genetiche e fisiche, caratterizzazione varietale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 err="1">
                <a:latin typeface="+mj-lt"/>
              </a:rPr>
              <a:t>Genome</a:t>
            </a:r>
            <a:r>
              <a:rPr lang="it-IT" sz="2400" dirty="0">
                <a:latin typeface="+mj-lt"/>
              </a:rPr>
              <a:t> editing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+mj-lt"/>
              </a:rPr>
              <a:t>Tecniche di coltura in vitro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+mj-lt"/>
              </a:rPr>
              <a:t>Alimenti funzionali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+mj-lt"/>
              </a:rPr>
              <a:t>Resistenza a patogeni</a:t>
            </a:r>
          </a:p>
        </p:txBody>
      </p:sp>
      <p:sp>
        <p:nvSpPr>
          <p:cNvPr id="4" name="Rettangolo 3"/>
          <p:cNvSpPr/>
          <p:nvPr/>
        </p:nvSpPr>
        <p:spPr>
          <a:xfrm>
            <a:off x="582629" y="762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+mj-lt"/>
              </a:rPr>
              <a:t>Non c’è agricoltura senza 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  <a:latin typeface="+mj-lt"/>
              </a:rPr>
              <a:t>GENETICA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4114800" y="3494092"/>
            <a:ext cx="4895879" cy="3363908"/>
            <a:chOff x="3943321" y="3462683"/>
            <a:chExt cx="4895879" cy="3363908"/>
          </a:xfrm>
        </p:grpSpPr>
        <p:grpSp>
          <p:nvGrpSpPr>
            <p:cNvPr id="9" name="Gruppo 8"/>
            <p:cNvGrpSpPr/>
            <p:nvPr/>
          </p:nvGrpSpPr>
          <p:grpSpPr>
            <a:xfrm>
              <a:off x="4264456" y="3462683"/>
              <a:ext cx="4253608" cy="1576131"/>
              <a:chOff x="4513567" y="3462683"/>
              <a:chExt cx="4253608" cy="1576131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491"/>
              <a:stretch/>
            </p:blipFill>
            <p:spPr>
              <a:xfrm>
                <a:off x="6953615" y="3526848"/>
                <a:ext cx="1813560" cy="1447800"/>
              </a:xfrm>
              <a:prstGeom prst="rect">
                <a:avLst/>
              </a:prstGeom>
            </p:spPr>
          </p:pic>
          <p:pic>
            <p:nvPicPr>
              <p:cNvPr id="7" name="Immagin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664"/>
              <a:stretch/>
            </p:blipFill>
            <p:spPr>
              <a:xfrm>
                <a:off x="4513567" y="3462683"/>
                <a:ext cx="2496833" cy="1576131"/>
              </a:xfrm>
              <a:prstGeom prst="rect">
                <a:avLst/>
              </a:prstGeom>
            </p:spPr>
          </p:pic>
        </p:grpSp>
        <p:grpSp>
          <p:nvGrpSpPr>
            <p:cNvPr id="10" name="Gruppo 9"/>
            <p:cNvGrpSpPr/>
            <p:nvPr/>
          </p:nvGrpSpPr>
          <p:grpSpPr>
            <a:xfrm>
              <a:off x="3943321" y="4966358"/>
              <a:ext cx="4895879" cy="1860233"/>
              <a:chOff x="3619732" y="4966358"/>
              <a:chExt cx="4895879" cy="1860233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732" y="4966358"/>
                <a:ext cx="2657475" cy="1860233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6" r="3103" b="11679"/>
              <a:stretch/>
            </p:blipFill>
            <p:spPr>
              <a:xfrm>
                <a:off x="6058571" y="5012514"/>
                <a:ext cx="2457040" cy="16880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6662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15031" y="228600"/>
            <a:ext cx="79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3200" dirty="0">
                <a:solidFill>
                  <a:srgbClr val="FF0000"/>
                </a:solidFill>
                <a:latin typeface="+mj-lt"/>
              </a:rPr>
              <a:t>Sequenziamento e caratterizzazione genomi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15031" y="1155680"/>
            <a:ext cx="7913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+mj-lt"/>
              </a:rPr>
              <a:t>Il </a:t>
            </a:r>
            <a:r>
              <a:rPr lang="it-IT" sz="2400" b="1" dirty="0">
                <a:latin typeface="+mj-lt"/>
              </a:rPr>
              <a:t>sequenziamento del DNA </a:t>
            </a:r>
            <a:r>
              <a:rPr lang="it-IT" sz="2400" dirty="0">
                <a:latin typeface="+mj-lt"/>
              </a:rPr>
              <a:t>ha determinato nuove prospettive per la ricerca scientifica in campo umano, animale e vegetale.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it-IT" sz="2400" dirty="0">
              <a:latin typeface="+mj-lt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2400" dirty="0">
                <a:latin typeface="+mj-lt"/>
              </a:rPr>
              <a:t>informazioni sulla struttura, funzione ed evoluzione di un genoma.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it-IT" sz="2400" dirty="0">
              <a:latin typeface="+mj-lt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2400" dirty="0">
                <a:latin typeface="+mj-lt"/>
              </a:rPr>
              <a:t>i genomi sequenziati sono: riso,  pioppo, vite, mais, melo, pomodoro, patata, pesco e frumento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it-IT" sz="2400" dirty="0">
              <a:latin typeface="+mj-lt"/>
            </a:endParaRPr>
          </a:p>
        </p:txBody>
      </p:sp>
      <p:sp>
        <p:nvSpPr>
          <p:cNvPr id="4" name="Freccia a destra 3"/>
          <p:cNvSpPr/>
          <p:nvPr/>
        </p:nvSpPr>
        <p:spPr>
          <a:xfrm>
            <a:off x="3048000" y="54102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7871" t="188"/>
          <a:stretch/>
        </p:blipFill>
        <p:spPr>
          <a:xfrm>
            <a:off x="615031" y="4800600"/>
            <a:ext cx="2274750" cy="15273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25" y="4983423"/>
            <a:ext cx="4663844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152400"/>
            <a:ext cx="8382000" cy="5508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Font typeface="+mj-lt"/>
              <a:buAutoNum type="arabicPeriod" startAt="2"/>
            </a:pPr>
            <a:r>
              <a:rPr lang="it-IT" altLang="it-IT" sz="2800" dirty="0">
                <a:solidFill>
                  <a:srgbClr val="FF0000"/>
                </a:solidFill>
                <a:ea typeface="+mn-ea"/>
                <a:cs typeface="+mn-cs"/>
              </a:rPr>
              <a:t>Sviluppo di marcatori genetici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560457" y="1380201"/>
            <a:ext cx="5202542" cy="67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it-IT" altLang="it-IT" sz="2000" dirty="0">
                <a:latin typeface="+mj-lt"/>
              </a:rPr>
              <a:t>V</a:t>
            </a:r>
            <a:r>
              <a:rPr lang="en-US" altLang="it-IT" sz="2000" dirty="0" err="1">
                <a:latin typeface="+mj-lt"/>
              </a:rPr>
              <a:t>alutazione</a:t>
            </a:r>
            <a:r>
              <a:rPr lang="en-US" altLang="it-IT" sz="2000" dirty="0">
                <a:latin typeface="+mj-lt"/>
              </a:rPr>
              <a:t> </a:t>
            </a:r>
            <a:r>
              <a:rPr lang="en-US" altLang="it-IT" sz="2000" dirty="0" err="1">
                <a:latin typeface="+mj-lt"/>
              </a:rPr>
              <a:t>della</a:t>
            </a:r>
            <a:r>
              <a:rPr lang="en-US" altLang="it-IT" sz="2000" dirty="0">
                <a:latin typeface="+mj-lt"/>
              </a:rPr>
              <a:t> </a:t>
            </a:r>
            <a:r>
              <a:rPr lang="en-US" altLang="it-IT" sz="2000" dirty="0" err="1">
                <a:latin typeface="+mj-lt"/>
              </a:rPr>
              <a:t>variabilità</a:t>
            </a:r>
            <a:r>
              <a:rPr lang="en-US" altLang="it-IT" sz="2000" dirty="0">
                <a:latin typeface="+mj-lt"/>
              </a:rPr>
              <a:t> </a:t>
            </a:r>
            <a:r>
              <a:rPr lang="en-US" altLang="it-IT" sz="2000" dirty="0" err="1">
                <a:latin typeface="+mj-lt"/>
              </a:rPr>
              <a:t>genetica</a:t>
            </a:r>
            <a:r>
              <a:rPr lang="en-US" altLang="it-IT" sz="2000" dirty="0">
                <a:latin typeface="+mj-lt"/>
              </a:rPr>
              <a:t> </a:t>
            </a:r>
            <a:r>
              <a:rPr lang="en-US" altLang="it-IT" sz="2000" dirty="0" err="1">
                <a:latin typeface="+mj-lt"/>
              </a:rPr>
              <a:t>presente</a:t>
            </a:r>
            <a:r>
              <a:rPr lang="en-US" altLang="it-IT" sz="2000" dirty="0">
                <a:latin typeface="+mj-lt"/>
              </a:rPr>
              <a:t> in </a:t>
            </a:r>
            <a:r>
              <a:rPr lang="en-US" altLang="it-IT" sz="2000" dirty="0" err="1">
                <a:latin typeface="+mj-lt"/>
              </a:rPr>
              <a:t>collezioni</a:t>
            </a:r>
            <a:r>
              <a:rPr lang="en-US" altLang="it-IT" sz="2000" dirty="0">
                <a:latin typeface="+mj-lt"/>
              </a:rPr>
              <a:t> di germoplasma e </a:t>
            </a:r>
            <a:r>
              <a:rPr lang="en-US" altLang="it-IT" sz="2000" dirty="0" err="1">
                <a:latin typeface="+mj-lt"/>
              </a:rPr>
              <a:t>popolazioni</a:t>
            </a:r>
            <a:r>
              <a:rPr lang="en-US" altLang="it-IT" sz="2000" dirty="0">
                <a:latin typeface="+mj-lt"/>
              </a:rPr>
              <a:t> </a:t>
            </a:r>
            <a:r>
              <a:rPr lang="en-US" altLang="it-IT" sz="2000" dirty="0" err="1">
                <a:latin typeface="+mj-lt"/>
              </a:rPr>
              <a:t>naturali</a:t>
            </a:r>
            <a:endParaRPr lang="en-US" altLang="it-IT" sz="2000" dirty="0">
              <a:latin typeface="+mj-lt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3560457" y="5184284"/>
            <a:ext cx="5202542" cy="106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r>
              <a:rPr lang="it-IT" altLang="it-IT" sz="2000" dirty="0">
                <a:latin typeface="+mj-lt"/>
              </a:rPr>
              <a:t>Identificazione varietale per la tutela dei prodotti locali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626227" y="587514"/>
            <a:ext cx="8136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latin typeface="+mj-lt"/>
              </a:rPr>
              <a:t>Marcatori molecolari sono tratti genetici distintivi di un individuo i campi d’impiego:</a:t>
            </a: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3560458" y="2620936"/>
            <a:ext cx="5202542" cy="118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it-IT" altLang="it-IT" sz="2000" dirty="0">
                <a:latin typeface="+mj-lt"/>
              </a:rPr>
              <a:t>Costruzione di mappe genetiche e identificazione di geni utili</a:t>
            </a:r>
            <a:endParaRPr lang="en-US" altLang="it-IT" sz="2000" dirty="0"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60457" y="3930813"/>
            <a:ext cx="5202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it-IT" altLang="it-IT" sz="2000" dirty="0">
                <a:latin typeface="+mj-lt"/>
              </a:rPr>
              <a:t>Tracciabilità di filiera  e identificazione di frodi alimentari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8115" r="42363"/>
          <a:stretch/>
        </p:blipFill>
        <p:spPr>
          <a:xfrm>
            <a:off x="873053" y="2612722"/>
            <a:ext cx="2286001" cy="10516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14593" t="57398" r="5673"/>
          <a:stretch/>
        </p:blipFill>
        <p:spPr>
          <a:xfrm>
            <a:off x="626227" y="3891657"/>
            <a:ext cx="2819401" cy="7246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r="31624" b="35535"/>
          <a:stretch/>
        </p:blipFill>
        <p:spPr>
          <a:xfrm>
            <a:off x="866858" y="1296995"/>
            <a:ext cx="2338141" cy="10992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08" y="4955923"/>
            <a:ext cx="274343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68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47564" y="228600"/>
            <a:ext cx="7848872" cy="48077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514350" indent="-514350" algn="ctr" defTabSz="685800">
              <a:lnSpc>
                <a:spcPct val="90000"/>
              </a:lnSpc>
              <a:spcBef>
                <a:spcPct val="0"/>
              </a:spcBef>
              <a:buFont typeface="+mj-lt"/>
              <a:buAutoNum type="arabicPeriod" startAt="2"/>
              <a:defRPr sz="2800">
                <a:solidFill>
                  <a:srgbClr val="FF0066"/>
                </a:solidFill>
                <a:latin typeface="+mj-lt"/>
              </a:defRPr>
            </a:lvl1pPr>
          </a:lstStyle>
          <a:p>
            <a:r>
              <a:rPr lang="it-IT" altLang="it-IT" b="1" dirty="0" err="1">
                <a:solidFill>
                  <a:srgbClr val="FF0000"/>
                </a:solidFill>
              </a:rPr>
              <a:t>Genome</a:t>
            </a:r>
            <a:r>
              <a:rPr lang="it-IT" altLang="it-IT" b="1" dirty="0">
                <a:solidFill>
                  <a:srgbClr val="FF0000"/>
                </a:solidFill>
              </a:rPr>
              <a:t> editing o New Breeding Technology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371600"/>
            <a:ext cx="5133277" cy="46455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57200" y="1676400"/>
            <a:ext cx="3683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generare in una varietà coltivata una qualsiasi mutazione favorevole senza introdurre nuovi geni.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Il gene è modificato senza  altre alterazioni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unica mutazione introdotta è quella che si desidera ottenere.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piante ottenute non sono transgeniche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81400" y="716385"/>
            <a:ext cx="3391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+mj-lt"/>
              </a:rPr>
              <a:t>NO OGM!!!</a:t>
            </a:r>
          </a:p>
        </p:txBody>
      </p:sp>
    </p:spTree>
    <p:extLst>
      <p:ext uri="{BB962C8B-B14F-4D97-AF65-F5344CB8AC3E}">
        <p14:creationId xmlns:p14="http://schemas.microsoft.com/office/powerpoint/2010/main" val="342106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11560" y="228600"/>
            <a:ext cx="784887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atin typeface="Comic Sans MS" pitchFamily="66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14350" indent="-514350">
              <a:buFont typeface="+mj-lt"/>
              <a:buAutoNum type="arabicPeriod" startAt="4"/>
            </a:pPr>
            <a:r>
              <a:rPr lang="it-IT" altLang="it-IT" sz="2800" dirty="0">
                <a:solidFill>
                  <a:srgbClr val="FF0000"/>
                </a:solidFill>
                <a:latin typeface="+mj-lt"/>
              </a:rPr>
              <a:t>Tecniche di coltura in vitro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6192" y="4114800"/>
            <a:ext cx="7992888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chemeClr val="tx1"/>
                </a:solidFill>
                <a:ea typeface="+mn-ea"/>
                <a:cs typeface="+mn-cs"/>
              </a:rPr>
              <a:t>Coltura in vitro di embrioni immaturi per l’ottenimento di varietà di uve apirene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33400" y="1828800"/>
            <a:ext cx="771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+mj-lt"/>
              </a:rPr>
              <a:t>Coltura in vitro di frumento per la  trasformazione genetica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89160" y="852889"/>
            <a:ext cx="7965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+mj-lt"/>
              </a:rPr>
              <a:t>L'insieme delle tecniche che consentono di coltivare parti di vegetali su idonei mezzi di coltura e sviluppare una nuova piantina adulta 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92" y="2362200"/>
            <a:ext cx="5718544" cy="1566808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2" y="4974212"/>
            <a:ext cx="5834378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723047" y="838200"/>
            <a:ext cx="7545506" cy="1477328"/>
            <a:chOff x="990600" y="1778882"/>
            <a:chExt cx="7545506" cy="1477328"/>
          </a:xfrm>
        </p:grpSpPr>
        <p:pic>
          <p:nvPicPr>
            <p:cNvPr id="2" name="Immagine 3"/>
            <p:cNvPicPr>
              <a:picLocks noChangeAspect="1"/>
            </p:cNvPicPr>
            <p:nvPr/>
          </p:nvPicPr>
          <p:blipFill>
            <a:blip r:embed="rId2"/>
            <a:srcRect l="10278" t="39803" r="44722" b="21309"/>
            <a:stretch>
              <a:fillRect/>
            </a:stretch>
          </p:blipFill>
          <p:spPr bwMode="auto">
            <a:xfrm>
              <a:off x="990600" y="1895027"/>
              <a:ext cx="1600200" cy="1026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9"/>
            <p:cNvSpPr>
              <a:spLocks noChangeArrowheads="1"/>
            </p:cNvSpPr>
            <p:nvPr/>
          </p:nvSpPr>
          <p:spPr bwMode="auto">
            <a:xfrm>
              <a:off x="3049706" y="1778882"/>
              <a:ext cx="5486400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indent="-285750" algn="just">
                <a:buClr>
                  <a:srgbClr val="CC6600"/>
                </a:buClr>
                <a:buFont typeface="Arial" panose="020B0604020202020204" pitchFamily="34" charset="0"/>
                <a:buChar char="•"/>
              </a:pPr>
              <a:r>
                <a:rPr lang="it-IT" dirty="0">
                  <a:latin typeface="+mj-lt"/>
                </a:rPr>
                <a:t>Sviluppo di linee  di frumento duro con elevato contenuto β-carotene</a:t>
              </a:r>
            </a:p>
            <a:p>
              <a:pPr marL="285750" indent="-285750" algn="just">
                <a:buClr>
                  <a:srgbClr val="CC6600"/>
                </a:buClr>
                <a:buFont typeface="Arial" panose="020B0604020202020204" pitchFamily="34" charset="0"/>
                <a:buChar char="•"/>
              </a:pPr>
              <a:endParaRPr lang="it-IT" dirty="0">
                <a:latin typeface="+mj-lt"/>
              </a:endParaRPr>
            </a:p>
            <a:p>
              <a:pPr marL="285750" indent="-285750" algn="just">
                <a:buClr>
                  <a:srgbClr val="CC6600"/>
                </a:buClr>
                <a:buFont typeface="Arial" panose="020B0604020202020204" pitchFamily="34" charset="0"/>
                <a:buChar char="•"/>
              </a:pPr>
              <a:r>
                <a:rPr lang="it-IT" dirty="0">
                  <a:latin typeface="+mj-lt"/>
                </a:rPr>
                <a:t>Miglioramento del colore giallo-ambra delle semole mediante isolamento di geni per pigmenti carotenoidi </a:t>
              </a:r>
            </a:p>
          </p:txBody>
        </p:sp>
      </p:grpSp>
      <p:sp>
        <p:nvSpPr>
          <p:cNvPr id="12" name="Titolo 1"/>
          <p:cNvSpPr txBox="1">
            <a:spLocks/>
          </p:cNvSpPr>
          <p:nvPr/>
        </p:nvSpPr>
        <p:spPr>
          <a:xfrm>
            <a:off x="0" y="63530"/>
            <a:ext cx="8991600" cy="41325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5.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Alimenti</a:t>
            </a:r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funzionali</a:t>
            </a:r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: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carotenoidi</a:t>
            </a:r>
            <a:endParaRPr lang="en-AU" sz="2800" b="1" dirty="0">
              <a:solidFill>
                <a:srgbClr val="FF0000"/>
              </a:solidFill>
              <a:effectLst/>
              <a:ea typeface="+mn-ea"/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95538" y="2512023"/>
            <a:ext cx="8445616" cy="1221777"/>
            <a:chOff x="393584" y="902258"/>
            <a:chExt cx="8445616" cy="1221777"/>
          </a:xfrm>
        </p:grpSpPr>
        <p:sp>
          <p:nvSpPr>
            <p:cNvPr id="5" name="Titolo 1"/>
            <p:cNvSpPr txBox="1">
              <a:spLocks/>
            </p:cNvSpPr>
            <p:nvPr/>
          </p:nvSpPr>
          <p:spPr>
            <a:xfrm>
              <a:off x="393584" y="902258"/>
              <a:ext cx="3087660" cy="89654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300" kern="1200">
                  <a:solidFill>
                    <a:schemeClr val="tx2">
                      <a:satMod val="13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r>
                <a:rPr lang="it-IT" sz="1800" dirty="0">
                  <a:solidFill>
                    <a:schemeClr val="tx1"/>
                  </a:solidFill>
                  <a:effectLst/>
                  <a:ea typeface="+mn-ea"/>
                  <a:cs typeface="+mn-cs"/>
                </a:rPr>
                <a:t>Pigmenti</a:t>
              </a:r>
              <a:r>
                <a:rPr lang="it-IT" sz="18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it-IT" sz="1800" dirty="0">
                  <a:solidFill>
                    <a:schemeClr val="tx1"/>
                  </a:solidFill>
                  <a:effectLst/>
                  <a:ea typeface="+mn-ea"/>
                  <a:cs typeface="+mn-cs"/>
                </a:rPr>
                <a:t>carotenoidi: </a:t>
              </a:r>
            </a:p>
            <a:p>
              <a:r>
                <a:rPr lang="it-IT" sz="1800" dirty="0">
                  <a:solidFill>
                    <a:schemeClr val="tx1"/>
                  </a:solidFill>
                  <a:effectLst/>
                </a:rPr>
                <a:t>Luteina,</a:t>
              </a:r>
              <a:r>
                <a:rPr lang="it-IT" sz="1800" dirty="0">
                  <a:solidFill>
                    <a:schemeClr val="tx1"/>
                  </a:solidFill>
                </a:rPr>
                <a:t> </a:t>
              </a:r>
              <a:r>
                <a:rPr lang="it-IT" sz="1800" dirty="0">
                  <a:solidFill>
                    <a:schemeClr val="tx1"/>
                  </a:solidFill>
                  <a:effectLst/>
                  <a:ea typeface="+mn-ea"/>
                  <a:cs typeface="+mn-cs"/>
                </a:rPr>
                <a:t>vitamina A e </a:t>
              </a:r>
              <a:r>
                <a:rPr lang="it-IT" sz="1800" dirty="0">
                  <a:solidFill>
                    <a:schemeClr val="tx1"/>
                  </a:solidFill>
                  <a:effectLst/>
                </a:rPr>
                <a:t>β-carotene</a:t>
              </a:r>
              <a:endParaRPr lang="it-IT" sz="1800" dirty="0">
                <a:solidFill>
                  <a:schemeClr val="tx1"/>
                </a:solidFill>
                <a:effectLst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4267200" y="923706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just">
                <a:buClr>
                  <a:srgbClr val="CC6600"/>
                </a:buClr>
                <a:buFont typeface="Arial" pitchFamily="34" charset="0"/>
                <a:buChar char="•"/>
              </a:pPr>
              <a:r>
                <a:rPr lang="it-IT" dirty="0">
                  <a:latin typeface="+mj-lt"/>
                </a:rPr>
                <a:t>paste alimentari con maggiore valore commerciale</a:t>
              </a:r>
            </a:p>
            <a:p>
              <a:pPr marL="285750" indent="-285750" algn="just">
                <a:buClr>
                  <a:srgbClr val="CC6600"/>
                </a:buClr>
                <a:buFont typeface="Arial" pitchFamily="34" charset="0"/>
                <a:buChar char="•"/>
              </a:pPr>
              <a:r>
                <a:rPr lang="it-IT" dirty="0">
                  <a:latin typeface="+mj-lt"/>
                </a:rPr>
                <a:t>elevato valore nutrizionale  e proprietà antiossidanti</a:t>
              </a:r>
            </a:p>
          </p:txBody>
        </p:sp>
        <p:sp>
          <p:nvSpPr>
            <p:cNvPr id="14" name="Freccia a destra 13"/>
            <p:cNvSpPr/>
            <p:nvPr/>
          </p:nvSpPr>
          <p:spPr>
            <a:xfrm>
              <a:off x="3276600" y="1089401"/>
              <a:ext cx="838200" cy="367756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7" name="Freccia in giù 26"/>
          <p:cNvSpPr/>
          <p:nvPr/>
        </p:nvSpPr>
        <p:spPr>
          <a:xfrm>
            <a:off x="1259337" y="3545783"/>
            <a:ext cx="431445" cy="6452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27699"/>
          <a:stretch/>
        </p:blipFill>
        <p:spPr>
          <a:xfrm>
            <a:off x="457200" y="4181616"/>
            <a:ext cx="6364987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1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1520162" y="270160"/>
            <a:ext cx="6103676" cy="41325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5. </a:t>
            </a:r>
            <a:r>
              <a:rPr lang="en-GB" sz="33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Alimenti</a:t>
            </a:r>
            <a:r>
              <a:rPr lang="en-GB" sz="33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 </a:t>
            </a:r>
            <a:r>
              <a:rPr lang="en-GB" sz="33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funzionali</a:t>
            </a:r>
            <a:r>
              <a:rPr lang="en-GB" sz="33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: fibre</a:t>
            </a:r>
            <a:endParaRPr lang="en-AU" sz="3300" b="1" dirty="0">
              <a:solidFill>
                <a:srgbClr val="FF0000"/>
              </a:solidFill>
              <a:effectLst/>
              <a:ea typeface="+mn-ea"/>
              <a:cs typeface="+mn-cs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096627" y="991941"/>
            <a:ext cx="4698871" cy="1938992"/>
            <a:chOff x="3919537" y="279086"/>
            <a:chExt cx="4698871" cy="1938992"/>
          </a:xfrm>
        </p:grpSpPr>
        <p:sp>
          <p:nvSpPr>
            <p:cNvPr id="18" name="Rettangolo 17"/>
            <p:cNvSpPr/>
            <p:nvPr/>
          </p:nvSpPr>
          <p:spPr>
            <a:xfrm>
              <a:off x="4652103" y="279086"/>
              <a:ext cx="396630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CC6600"/>
                </a:buClr>
              </a:pPr>
              <a:r>
                <a:rPr lang="it-IT" sz="2400" dirty="0">
                  <a:latin typeface="+mj-lt"/>
                </a:rPr>
                <a:t>Attività antitumorale, induzione risposta immunitaria, effetto sul metabolismo glucidico e lipidico</a:t>
              </a:r>
            </a:p>
          </p:txBody>
        </p:sp>
        <p:sp>
          <p:nvSpPr>
            <p:cNvPr id="21" name="Freccia a destra 20"/>
            <p:cNvSpPr/>
            <p:nvPr/>
          </p:nvSpPr>
          <p:spPr>
            <a:xfrm>
              <a:off x="3919537" y="1030176"/>
              <a:ext cx="627773" cy="367756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2" name="Rettangolo 9"/>
          <p:cNvSpPr>
            <a:spLocks noChangeArrowheads="1"/>
          </p:cNvSpPr>
          <p:nvPr/>
        </p:nvSpPr>
        <p:spPr bwMode="auto">
          <a:xfrm>
            <a:off x="457200" y="3163431"/>
            <a:ext cx="833829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C6600"/>
              </a:buClr>
              <a:buFont typeface="Arial" panose="020B0604020202020204" pitchFamily="34" charset="0"/>
              <a:buChar char="•"/>
            </a:pPr>
            <a:r>
              <a:rPr lang="it-IT" sz="2800" dirty="0">
                <a:latin typeface="+mj-lt"/>
              </a:rPr>
              <a:t>Caratterizzazione dei geni coinvolti nella sintesi delle fibre</a:t>
            </a:r>
          </a:p>
          <a:p>
            <a:pPr marL="285750" indent="-285750" algn="just">
              <a:buClr>
                <a:srgbClr val="CC6600"/>
              </a:buClr>
              <a:buFont typeface="Arial" panose="020B0604020202020204" pitchFamily="34" charset="0"/>
              <a:buChar char="•"/>
            </a:pPr>
            <a:endParaRPr lang="it-IT" sz="2800" dirty="0">
              <a:latin typeface="+mj-lt"/>
            </a:endParaRPr>
          </a:p>
          <a:p>
            <a:pPr marL="285750" indent="-285750" algn="just">
              <a:buClr>
                <a:srgbClr val="CC6600"/>
              </a:buClr>
              <a:buFont typeface="Arial" panose="020B0604020202020204" pitchFamily="34" charset="0"/>
              <a:buChar char="•"/>
            </a:pPr>
            <a:r>
              <a:rPr lang="it-IT" sz="2800" dirty="0">
                <a:latin typeface="+mj-lt"/>
              </a:rPr>
              <a:t>Identificazione dei genotipi da utilizzare per il miglioramento genetico del contenuto di </a:t>
            </a:r>
            <a:r>
              <a:rPr lang="it-IT" sz="2800" dirty="0">
                <a:latin typeface="+mj-lt"/>
                <a:sym typeface="Symbol" panose="05050102010706020507" pitchFamily="18" charset="2"/>
              </a:rPr>
              <a:t>-</a:t>
            </a:r>
            <a:r>
              <a:rPr lang="it-IT" sz="2800" dirty="0" err="1">
                <a:latin typeface="+mj-lt"/>
                <a:sym typeface="Symbol" panose="05050102010706020507" pitchFamily="18" charset="2"/>
              </a:rPr>
              <a:t>glucani</a:t>
            </a:r>
            <a:r>
              <a:rPr lang="it-IT" sz="2800" dirty="0">
                <a:latin typeface="+mj-lt"/>
                <a:sym typeface="Symbol" panose="05050102010706020507" pitchFamily="18" charset="2"/>
              </a:rPr>
              <a:t> e </a:t>
            </a:r>
            <a:r>
              <a:rPr lang="it-IT" sz="2800" dirty="0" err="1">
                <a:latin typeface="+mj-lt"/>
                <a:sym typeface="Symbol" panose="05050102010706020507" pitchFamily="18" charset="2"/>
              </a:rPr>
              <a:t>arabinoxilani</a:t>
            </a:r>
            <a:r>
              <a:rPr lang="it-IT" sz="2800" dirty="0">
                <a:latin typeface="+mj-lt"/>
                <a:sym typeface="Symbol" panose="05050102010706020507" pitchFamily="18" charset="2"/>
              </a:rPr>
              <a:t> in frumento</a:t>
            </a:r>
            <a:endParaRPr lang="it-IT" sz="2800" dirty="0">
              <a:latin typeface="+mj-lt"/>
            </a:endParaRPr>
          </a:p>
          <a:p>
            <a:pPr algn="just">
              <a:buClr>
                <a:srgbClr val="CC6600"/>
              </a:buClr>
            </a:pPr>
            <a:endParaRPr lang="it-IT" sz="2800" dirty="0"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4" y="1155384"/>
            <a:ext cx="3429000" cy="15430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52600" y="1726854"/>
            <a:ext cx="9144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FIBRE</a:t>
            </a:r>
          </a:p>
        </p:txBody>
      </p:sp>
    </p:spTree>
    <p:extLst>
      <p:ext uri="{BB962C8B-B14F-4D97-AF65-F5344CB8AC3E}">
        <p14:creationId xmlns:p14="http://schemas.microsoft.com/office/powerpoint/2010/main" val="4271356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14791" y="636788"/>
            <a:ext cx="3657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it-IT" sz="2400" b="1" dirty="0">
                <a:latin typeface="+mj-lt"/>
              </a:rPr>
              <a:t>Allergie al frumento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Sensibilizzazione per via digestiva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Sensibilizzazione per via respiratoria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Sensibilizzazione per via cutanea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4191000" y="1560118"/>
            <a:ext cx="838200" cy="36775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232443" y="1513163"/>
            <a:ext cx="3207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latin typeface="+mj-lt"/>
              </a:rPr>
              <a:t>INNOVAZIONE GENETICA</a:t>
            </a:r>
          </a:p>
        </p:txBody>
      </p:sp>
      <p:sp>
        <p:nvSpPr>
          <p:cNvPr id="9" name="Freccia a destra 8"/>
          <p:cNvSpPr/>
          <p:nvPr/>
        </p:nvSpPr>
        <p:spPr>
          <a:xfrm rot="5400000">
            <a:off x="6417052" y="2163096"/>
            <a:ext cx="838200" cy="36775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893052" y="2766074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+mj-lt"/>
              </a:rPr>
              <a:t>Linee con bassa componente allergenica rispetto a quelle presenti in commercio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b="23703"/>
          <a:stretch/>
        </p:blipFill>
        <p:spPr>
          <a:xfrm>
            <a:off x="685800" y="4165222"/>
            <a:ext cx="7638950" cy="2330396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1558262" y="161236"/>
            <a:ext cx="6103676" cy="41325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5.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Alimenti</a:t>
            </a:r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funzionali</a:t>
            </a:r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: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linee</a:t>
            </a:r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 </a:t>
            </a:r>
            <a:r>
              <a:rPr lang="it-IT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con basso indice di glutine</a:t>
            </a:r>
          </a:p>
        </p:txBody>
      </p:sp>
    </p:spTree>
    <p:extLst>
      <p:ext uri="{BB962C8B-B14F-4D97-AF65-F5344CB8AC3E}">
        <p14:creationId xmlns:p14="http://schemas.microsoft.com/office/powerpoint/2010/main" val="3476669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6"/>
          <p:cNvSpPr>
            <a:spLocks noChangeArrowheads="1"/>
          </p:cNvSpPr>
          <p:nvPr/>
        </p:nvSpPr>
        <p:spPr bwMode="auto">
          <a:xfrm>
            <a:off x="193321" y="1981200"/>
            <a:ext cx="86853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b="1" dirty="0">
                <a:latin typeface="+mj-lt"/>
              </a:rPr>
              <a:t>Conseguenze: </a:t>
            </a:r>
            <a:r>
              <a:rPr lang="it-IT" altLang="it-IT" dirty="0">
                <a:latin typeface="+mj-lt"/>
              </a:rPr>
              <a:t>Perdite quantitative e qualitative: produttività, qualità </a:t>
            </a:r>
            <a:r>
              <a:rPr lang="it-IT" altLang="it-IT" dirty="0" err="1">
                <a:latin typeface="+mj-lt"/>
              </a:rPr>
              <a:t>pastificatoria</a:t>
            </a:r>
            <a:r>
              <a:rPr lang="it-IT" altLang="it-IT" dirty="0">
                <a:latin typeface="+mj-lt"/>
              </a:rPr>
              <a:t>, contaminazione con micotossine nocive per esseri umani ed animali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87524" y="3008395"/>
            <a:ext cx="8496944" cy="9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it-IT" altLang="it-IT" sz="1800" b="1" dirty="0">
                <a:solidFill>
                  <a:schemeClr val="tx1"/>
                </a:solidFill>
                <a:ea typeface="+mn-ea"/>
                <a:cs typeface="+mn-cs"/>
              </a:rPr>
              <a:t>Innovazione genetica: </a:t>
            </a:r>
            <a:r>
              <a:rPr lang="it-IT" altLang="it-IT" sz="1800" dirty="0">
                <a:solidFill>
                  <a:schemeClr val="tx1"/>
                </a:solidFill>
                <a:ea typeface="+mn-ea"/>
                <a:cs typeface="+mn-cs"/>
              </a:rPr>
              <a:t>Trasferimento della resistenza alla fusariosi della spiga (FHB) dal frumento tenero al frumento duro e costituzione di linee resistenti di frumento tenero e frumento duro con ridotti quantitativi di micotossine</a:t>
            </a:r>
          </a:p>
        </p:txBody>
      </p:sp>
      <p:sp>
        <p:nvSpPr>
          <p:cNvPr id="20" name="Freccia a destra 19"/>
          <p:cNvSpPr/>
          <p:nvPr/>
        </p:nvSpPr>
        <p:spPr>
          <a:xfrm rot="5400000">
            <a:off x="4358196" y="2687828"/>
            <a:ext cx="355600" cy="39528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29" y="1029558"/>
            <a:ext cx="6084335" cy="7559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3" y="3962400"/>
            <a:ext cx="7577985" cy="2767824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1520162" y="0"/>
            <a:ext cx="6103676" cy="41325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6.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Resistenza</a:t>
            </a:r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 a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patogeni</a:t>
            </a:r>
            <a:r>
              <a:rPr lang="en-GB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: </a:t>
            </a:r>
            <a:r>
              <a:rPr lang="it-IT" sz="2800" b="1" dirty="0" err="1">
                <a:solidFill>
                  <a:srgbClr val="FF0000"/>
                </a:solidFill>
                <a:effectLst/>
                <a:ea typeface="+mn-ea"/>
                <a:cs typeface="+mn-cs"/>
              </a:rPr>
              <a:t>Fusariosi</a:t>
            </a:r>
            <a:r>
              <a:rPr lang="it-IT" sz="2800" b="1" dirty="0">
                <a:solidFill>
                  <a:srgbClr val="FF0000"/>
                </a:solidFill>
                <a:effectLst/>
                <a:ea typeface="+mn-ea"/>
                <a:cs typeface="+mn-cs"/>
              </a:rPr>
              <a:t> della spiga</a:t>
            </a:r>
          </a:p>
        </p:txBody>
      </p:sp>
    </p:spTree>
    <p:extLst>
      <p:ext uri="{BB962C8B-B14F-4D97-AF65-F5344CB8AC3E}">
        <p14:creationId xmlns:p14="http://schemas.microsoft.com/office/powerpoint/2010/main" val="905301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>
            <a:extLst>
              <a:ext uri="{FF2B5EF4-FFF2-40B4-BE49-F238E27FC236}">
                <a16:creationId xmlns:a16="http://schemas.microsoft.com/office/drawing/2014/main" id="{6AFABC4C-206E-C337-2176-2801B320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4" y="234391"/>
            <a:ext cx="86899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8380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4000" dirty="0">
                <a:solidFill>
                  <a:srgbClr val="FF0000"/>
                </a:solidFill>
              </a:rPr>
              <a:t>La tecnologia del DNA ricombinante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797ACDBC-5583-E19D-7250-B852C840D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67841"/>
            <a:ext cx="9372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400" dirty="0"/>
              <a:t>La tecnologia del </a:t>
            </a:r>
            <a:r>
              <a:rPr lang="it-IT" altLang="it-IT" sz="2400" b="1" dirty="0"/>
              <a:t>DNA ricombinante </a:t>
            </a:r>
            <a:r>
              <a:rPr lang="it-IT" altLang="it-IT" sz="2400" dirty="0"/>
              <a:t>o </a:t>
            </a:r>
            <a:r>
              <a:rPr lang="it-IT" altLang="it-IT" sz="2400" b="1" dirty="0"/>
              <a:t>ingegneria genetica </a:t>
            </a:r>
            <a:r>
              <a:rPr lang="it-IT" altLang="it-IT" sz="2400" dirty="0"/>
              <a:t>è l’insieme delle tecniche di laboratorio che consentono di isolare e tagliare brevi sequenze di DNA per trasferirle nel genoma di altre cellule, in modo da modificarne uno o più geni.</a:t>
            </a:r>
            <a:endParaRPr lang="it-IT" altLang="it-IT" sz="2400" dirty="0">
              <a:solidFill>
                <a:srgbClr val="181512"/>
              </a:solidFill>
            </a:endParaRPr>
          </a:p>
          <a:p>
            <a:pPr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C70209E-52BF-1FD3-C8F0-1394AE205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8" t="33694" r="16925" b="18871"/>
          <a:stretch/>
        </p:blipFill>
        <p:spPr>
          <a:xfrm>
            <a:off x="1871700" y="3758295"/>
            <a:ext cx="5400600" cy="283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46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23900" y="1066800"/>
            <a:ext cx="769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it-IT" sz="2400" dirty="0">
                <a:latin typeface="+mj-lt"/>
                <a:ea typeface="ＭＳ Ｐゴシック" panose="020B0600070205080204" pitchFamily="34" charset="-128"/>
              </a:rPr>
              <a:t>Sono tutte quelle tecnologie che usano organismi viventi, o parti di essi allo scopo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1" lang="it-IT" sz="2400" dirty="0">
                <a:latin typeface="+mj-lt"/>
                <a:ea typeface="ＭＳ Ｐゴシック" panose="020B0600070205080204" pitchFamily="34" charset="-128"/>
              </a:rPr>
              <a:t>di produrre quantità commerciali di prodotti utili all'uomo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1" lang="it-IT" sz="2400" dirty="0">
                <a:latin typeface="+mj-lt"/>
                <a:ea typeface="ＭＳ Ｐゴシック" panose="020B0600070205080204" pitchFamily="34" charset="-128"/>
              </a:rPr>
              <a:t>di migliorare piante ed animali o sviluppare microrganismi utili per usi specifici</a:t>
            </a:r>
          </a:p>
          <a:p>
            <a:pPr algn="just"/>
            <a:endParaRPr kumimoji="1" lang="it-IT" sz="2400" dirty="0"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52600" y="253425"/>
            <a:ext cx="563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>
                <a:solidFill>
                  <a:srgbClr val="FF0000"/>
                </a:solidFill>
                <a:latin typeface="+mj-lt"/>
              </a:rPr>
              <a:t>Biotecnologie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216625" y="4114800"/>
            <a:ext cx="151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it-IT" dirty="0">
                <a:ea typeface="ＭＳ Ｐゴシック" panose="020B0600070205080204" pitchFamily="34" charset="-128"/>
              </a:rPr>
              <a:t>TRADIZIONALI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502593" y="4114800"/>
            <a:ext cx="1339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it-IT" dirty="0">
                <a:ea typeface="ＭＳ Ｐゴシック" panose="020B0600070205080204" pitchFamily="34" charset="-128"/>
              </a:rPr>
              <a:t>INNOVATIVE</a:t>
            </a:r>
            <a:endParaRPr lang="it-IT" dirty="0"/>
          </a:p>
        </p:txBody>
      </p:sp>
      <p:sp>
        <p:nvSpPr>
          <p:cNvPr id="8" name="Freccia in giù 7"/>
          <p:cNvSpPr/>
          <p:nvPr/>
        </p:nvSpPr>
        <p:spPr>
          <a:xfrm>
            <a:off x="2514600" y="3233529"/>
            <a:ext cx="9144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>
            <a:off x="5715000" y="3233529"/>
            <a:ext cx="9144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618643"/>
            <a:ext cx="1914258" cy="128545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117" y="4557688"/>
            <a:ext cx="188616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52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3">
            <a:extLst>
              <a:ext uri="{FF2B5EF4-FFF2-40B4-BE49-F238E27FC236}">
                <a16:creationId xmlns:a16="http://schemas.microsoft.com/office/drawing/2014/main" id="{79A704C4-19C5-F01B-2B3E-D98FAE4B3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61" y="180361"/>
            <a:ext cx="7882560" cy="6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8" tIns="76021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991">
                <a:solidFill>
                  <a:srgbClr val="FF0000"/>
                </a:solidFill>
              </a:rPr>
              <a:t>Tagliare e incollare il DNA (1)</a:t>
            </a:r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06FBDFEE-29FA-8378-06D3-B426E80FF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025968"/>
            <a:ext cx="8857439" cy="535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/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 dirty="0"/>
              <a:t>Per tagliare il DNA in punti specifici i biotecnologi</a:t>
            </a:r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 dirty="0"/>
              <a:t>utilizzano gli </a:t>
            </a:r>
            <a:r>
              <a:rPr lang="it-IT" altLang="it-IT" sz="2540" b="1" dirty="0"/>
              <a:t>enzimi di restrizione</a:t>
            </a:r>
            <a:r>
              <a:rPr lang="it-IT" altLang="it-IT" sz="2540" dirty="0"/>
              <a:t>, che riconoscono</a:t>
            </a:r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 dirty="0"/>
              <a:t>sequenze palindrome del genoma e creano frammenti</a:t>
            </a:r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 dirty="0"/>
              <a:t>di restrizione di lunghezza diversa.</a:t>
            </a:r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542" dirty="0"/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 dirty="0"/>
              <a:t>Attraverso gli enzimi </a:t>
            </a:r>
            <a:r>
              <a:rPr lang="it-IT" altLang="it-IT" sz="2540" b="1" dirty="0"/>
              <a:t>DNA </a:t>
            </a:r>
            <a:r>
              <a:rPr lang="it-IT" altLang="it-IT" sz="2540" b="1" dirty="0" err="1"/>
              <a:t>ligasi</a:t>
            </a:r>
            <a:r>
              <a:rPr lang="it-IT" altLang="it-IT" sz="2540" b="1" dirty="0"/>
              <a:t> </a:t>
            </a:r>
            <a:r>
              <a:rPr lang="it-IT" altLang="it-IT" sz="2540" dirty="0"/>
              <a:t>è possibile unire</a:t>
            </a:r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 dirty="0"/>
              <a:t>i frammenti di restrizione e ottenere un DNA ricombinante che contiene sequenze provenienti da fonti diverse.</a:t>
            </a:r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540" dirty="0"/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540" dirty="0">
              <a:solidFill>
                <a:srgbClr val="181512"/>
              </a:solidFill>
            </a:endParaRPr>
          </a:p>
          <a:p>
            <a:pPr algn="just"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540" dirty="0">
              <a:solidFill>
                <a:srgbClr val="1815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2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7">
            <a:extLst>
              <a:ext uri="{FF2B5EF4-FFF2-40B4-BE49-F238E27FC236}">
                <a16:creationId xmlns:a16="http://schemas.microsoft.com/office/drawing/2014/main" id="{C0087FED-D46C-4D6F-E74A-E4465FEAD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1" y="1009801"/>
            <a:ext cx="6900480" cy="50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13">
            <a:extLst>
              <a:ext uri="{FF2B5EF4-FFF2-40B4-BE49-F238E27FC236}">
                <a16:creationId xmlns:a16="http://schemas.microsoft.com/office/drawing/2014/main" id="{008E722E-193B-87F4-6B73-133C7F33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61" y="180361"/>
            <a:ext cx="7882560" cy="6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8" tIns="76021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991">
                <a:solidFill>
                  <a:srgbClr val="FF0000"/>
                </a:solidFill>
              </a:rPr>
              <a:t>Tagliare e incollare il DNA (2)</a:t>
            </a:r>
          </a:p>
        </p:txBody>
      </p:sp>
    </p:spTree>
    <p:extLst>
      <p:ext uri="{BB962C8B-B14F-4D97-AF65-F5344CB8AC3E}">
        <p14:creationId xmlns:p14="http://schemas.microsoft.com/office/powerpoint/2010/main" val="3741002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13">
            <a:extLst>
              <a:ext uri="{FF2B5EF4-FFF2-40B4-BE49-F238E27FC236}">
                <a16:creationId xmlns:a16="http://schemas.microsoft.com/office/drawing/2014/main" id="{674DA88D-F55E-390F-D462-170964B26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41" y="180361"/>
            <a:ext cx="4976640" cy="6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76021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991">
                <a:solidFill>
                  <a:srgbClr val="FF0000"/>
                </a:solidFill>
              </a:rPr>
              <a:t>Separare i frammenti di DNA</a:t>
            </a:r>
          </a:p>
        </p:txBody>
      </p:sp>
      <p:sp>
        <p:nvSpPr>
          <p:cNvPr id="13317" name="Text Box 8">
            <a:extLst>
              <a:ext uri="{FF2B5EF4-FFF2-40B4-BE49-F238E27FC236}">
                <a16:creationId xmlns:a16="http://schemas.microsoft.com/office/drawing/2014/main" id="{A2FE0D62-61F0-28F1-9BA1-31AAA1AE0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561" y="1631881"/>
            <a:ext cx="463104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/>
          <a:p>
            <a:pPr eaLnBrk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/>
              <a:t>L’</a:t>
            </a:r>
            <a:r>
              <a:rPr lang="it-IT" altLang="ja-JP" sz="2540" b="1"/>
              <a:t>elettroforesi su gel </a:t>
            </a:r>
            <a:r>
              <a:rPr lang="it-IT" altLang="ja-JP" sz="2540"/>
              <a:t>separa i frammenti di DNA ottenuti con gli enzimi di restrizione sulla base delle loro dimensioni.</a:t>
            </a:r>
            <a:endParaRPr lang="it-IT" altLang="it-IT" sz="2540">
              <a:solidFill>
                <a:srgbClr val="000000"/>
              </a:solidFill>
            </a:endParaRPr>
          </a:p>
        </p:txBody>
      </p:sp>
      <p:pic>
        <p:nvPicPr>
          <p:cNvPr id="13319" name="Immagine 7">
            <a:extLst>
              <a:ext uri="{FF2B5EF4-FFF2-40B4-BE49-F238E27FC236}">
                <a16:creationId xmlns:a16="http://schemas.microsoft.com/office/drawing/2014/main" id="{DE88D12E-12DE-2730-76BE-2FB4A2204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1" y="360"/>
            <a:ext cx="3421440" cy="67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78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13">
            <a:extLst>
              <a:ext uri="{FF2B5EF4-FFF2-40B4-BE49-F238E27FC236}">
                <a16:creationId xmlns:a16="http://schemas.microsoft.com/office/drawing/2014/main" id="{2F18CC23-DD10-2A6E-DDEF-36E9024B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81" y="249481"/>
            <a:ext cx="8294400" cy="6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76021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991">
                <a:solidFill>
                  <a:srgbClr val="FF0000"/>
                </a:solidFill>
              </a:rPr>
              <a:t>L’impronta genetica degli individui</a:t>
            </a:r>
          </a:p>
        </p:txBody>
      </p:sp>
      <p:sp>
        <p:nvSpPr>
          <p:cNvPr id="14341" name="Text Box 8">
            <a:extLst>
              <a:ext uri="{FF2B5EF4-FFF2-40B4-BE49-F238E27FC236}">
                <a16:creationId xmlns:a16="http://schemas.microsoft.com/office/drawing/2014/main" id="{34A69505-C159-6D86-408B-41FBE060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521" y="1217161"/>
            <a:ext cx="4561920" cy="269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/>
              <a:t>Per ottenere </a:t>
            </a:r>
            <a:r>
              <a:rPr lang="it-IT" altLang="it-IT" sz="2540" b="1"/>
              <a:t>l’impronta genetica</a:t>
            </a:r>
            <a:r>
              <a:rPr lang="it-IT" altLang="it-IT" sz="2540"/>
              <a:t> di un individuo si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/>
              <a:t>usano gli enzimi di restrizione, che tagliano il DNA in corrispondenza delle sequenze polimorfiche e le separano con elettroforesi.</a:t>
            </a:r>
            <a:endParaRPr lang="it-IT" altLang="it-IT" sz="2540">
              <a:solidFill>
                <a:srgbClr val="000000"/>
              </a:solidFill>
            </a:endParaRPr>
          </a:p>
        </p:txBody>
      </p:sp>
      <p:pic>
        <p:nvPicPr>
          <p:cNvPr id="14343" name="Immagine 9">
            <a:extLst>
              <a:ext uri="{FF2B5EF4-FFF2-40B4-BE49-F238E27FC236}">
                <a16:creationId xmlns:a16="http://schemas.microsoft.com/office/drawing/2014/main" id="{FFF77557-9763-537C-0FA8-52EB564E3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1" y="1217161"/>
            <a:ext cx="3497760" cy="28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CasellaDiTesto 10">
            <a:extLst>
              <a:ext uri="{FF2B5EF4-FFF2-40B4-BE49-F238E27FC236}">
                <a16:creationId xmlns:a16="http://schemas.microsoft.com/office/drawing/2014/main" id="{E7D3C1AC-547F-806B-92BD-88447BD7F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81" y="4189321"/>
            <a:ext cx="8363520" cy="15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 dirty="0"/>
              <a:t>Le </a:t>
            </a:r>
            <a:r>
              <a:rPr lang="it-IT" altLang="it-IT" sz="2540" b="1" dirty="0"/>
              <a:t>sequenze polimorfiche</a:t>
            </a:r>
            <a:r>
              <a:rPr lang="it-IT" altLang="it-IT" sz="2540" dirty="0"/>
              <a:t>, o polimorfismi, sono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540" dirty="0"/>
              <a:t>tratti di DNA presenti in molte copie leggermente diverse tra di loro. Sono distinte in </a:t>
            </a:r>
            <a:r>
              <a:rPr lang="it-IT" altLang="it-IT" sz="2540" b="1" dirty="0"/>
              <a:t>ripetizioni brevi in tandem</a:t>
            </a:r>
            <a:r>
              <a:rPr lang="it-IT" altLang="it-IT" sz="2540" dirty="0"/>
              <a:t> e </a:t>
            </a:r>
            <a:r>
              <a:rPr lang="it-IT" altLang="it-IT" sz="2540" b="1" dirty="0"/>
              <a:t>polimorfismi da singolo nucleotide </a:t>
            </a:r>
            <a:r>
              <a:rPr lang="it-IT" altLang="it-IT" sz="2540" dirty="0"/>
              <a:t>(SNP).</a:t>
            </a:r>
          </a:p>
        </p:txBody>
      </p:sp>
    </p:spTree>
    <p:extLst>
      <p:ext uri="{BB962C8B-B14F-4D97-AF65-F5344CB8AC3E}">
        <p14:creationId xmlns:p14="http://schemas.microsoft.com/office/powerpoint/2010/main" val="2382042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D95D233C-2745-107A-610B-64AA6C6B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21" y="5806441"/>
            <a:ext cx="2211840" cy="40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4" name="Text Box 13">
            <a:extLst>
              <a:ext uri="{FF2B5EF4-FFF2-40B4-BE49-F238E27FC236}">
                <a16:creationId xmlns:a16="http://schemas.microsoft.com/office/drawing/2014/main" id="{54A97196-2C13-8B70-4B4A-488BCBB88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61" y="180361"/>
            <a:ext cx="7882560" cy="6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8" tIns="76021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200" dirty="0">
                <a:solidFill>
                  <a:srgbClr val="FF0000"/>
                </a:solidFill>
              </a:rPr>
              <a:t>La reazione a catena della polimerasi (PCR)</a:t>
            </a:r>
          </a:p>
        </p:txBody>
      </p:sp>
      <p:pic>
        <p:nvPicPr>
          <p:cNvPr id="15366" name="Immagine 8">
            <a:extLst>
              <a:ext uri="{FF2B5EF4-FFF2-40B4-BE49-F238E27FC236}">
                <a16:creationId xmlns:a16="http://schemas.microsoft.com/office/drawing/2014/main" id="{2F889BE7-0592-283F-0E5E-24939DB7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" y="1024201"/>
            <a:ext cx="9144000" cy="53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78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8181" y="430645"/>
            <a:ext cx="3926924" cy="593745"/>
          </a:xfrm>
          <a:prstGeom prst="rect">
            <a:avLst/>
          </a:prstGeom>
        </p:spPr>
        <p:txBody>
          <a:bodyPr vert="horz" wrap="square" lIns="0" tIns="14661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5"/>
              </a:spcBef>
            </a:pPr>
            <a:r>
              <a:rPr sz="3762" spc="9" dirty="0">
                <a:solidFill>
                  <a:srgbClr val="231F20"/>
                </a:solidFill>
                <a:latin typeface="Times New Roman"/>
                <a:cs typeface="Times New Roman"/>
              </a:rPr>
              <a:t>Estrazione del</a:t>
            </a:r>
            <a:r>
              <a:rPr sz="3762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3762" spc="13" dirty="0">
                <a:solidFill>
                  <a:srgbClr val="231F20"/>
                </a:solidFill>
                <a:latin typeface="Times New Roman"/>
                <a:cs typeface="Times New Roman"/>
              </a:rPr>
              <a:t>DNA</a:t>
            </a:r>
            <a:endParaRPr sz="3762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91979" y="2469961"/>
            <a:ext cx="4574715" cy="3292028"/>
          </a:xfrm>
          <a:prstGeom prst="rect">
            <a:avLst/>
          </a:prstGeom>
        </p:spPr>
        <p:txBody>
          <a:bodyPr vert="horz" wrap="square" lIns="0" tIns="11403" rIns="0" bIns="0" rtlCol="0">
            <a:spAutoFit/>
          </a:bodyPr>
          <a:lstStyle/>
          <a:p>
            <a:pPr marL="10860">
              <a:spcBef>
                <a:spcPts val="90"/>
              </a:spcBef>
            </a:pPr>
            <a:r>
              <a:rPr sz="2651" u="heavy" spc="-4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Reagenti </a:t>
            </a:r>
            <a:r>
              <a:rPr sz="2651" u="heavy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e </a:t>
            </a:r>
            <a:r>
              <a:rPr sz="2651" u="heavy" spc="-4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materiali</a:t>
            </a:r>
            <a:r>
              <a:rPr sz="2651" u="heavy" spc="-21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51" u="heavy" spc="-4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monouso</a:t>
            </a:r>
            <a:endParaRPr sz="2651">
              <a:latin typeface="Times New Roman"/>
              <a:cs typeface="Times New Roman"/>
            </a:endParaRPr>
          </a:p>
          <a:p>
            <a:pPr marL="10860">
              <a:lnSpc>
                <a:spcPts val="2587"/>
              </a:lnSpc>
              <a:spcBef>
                <a:spcPts val="2193"/>
              </a:spcBef>
            </a:pPr>
            <a:r>
              <a:rPr sz="2266" spc="47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47" dirty="0">
                <a:solidFill>
                  <a:srgbClr val="231F20"/>
                </a:solidFill>
                <a:latin typeface="Times New Roman"/>
                <a:cs typeface="Times New Roman"/>
              </a:rPr>
              <a:t>Provette </a:t>
            </a:r>
            <a:r>
              <a:rPr sz="2266" dirty="0">
                <a:solidFill>
                  <a:srgbClr val="231F20"/>
                </a:solidFill>
                <a:latin typeface="Times New Roman"/>
                <a:cs typeface="Times New Roman"/>
              </a:rPr>
              <a:t>tipo eppendorf da 2 e 1,5</a:t>
            </a:r>
            <a:r>
              <a:rPr sz="2266" spc="-8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66" spc="-291" dirty="0">
                <a:solidFill>
                  <a:srgbClr val="231F20"/>
                </a:solidFill>
                <a:latin typeface="Times New Roman"/>
                <a:cs typeface="Times New Roman"/>
              </a:rPr>
              <a:t>ml</a:t>
            </a:r>
            <a:endParaRPr sz="2266">
              <a:latin typeface="Times New Roman"/>
              <a:cs typeface="Times New Roman"/>
            </a:endParaRPr>
          </a:p>
          <a:p>
            <a:pPr marL="10860">
              <a:lnSpc>
                <a:spcPts val="2450"/>
              </a:lnSpc>
            </a:pPr>
            <a:r>
              <a:rPr sz="2266" spc="86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86" dirty="0">
                <a:solidFill>
                  <a:srgbClr val="231F20"/>
                </a:solidFill>
                <a:latin typeface="Times New Roman"/>
                <a:cs typeface="Times New Roman"/>
              </a:rPr>
              <a:t>Rack</a:t>
            </a:r>
            <a:endParaRPr sz="2266">
              <a:latin typeface="Times New Roman"/>
              <a:cs typeface="Times New Roman"/>
            </a:endParaRPr>
          </a:p>
          <a:p>
            <a:pPr marL="10860" marR="7602">
              <a:lnSpc>
                <a:spcPts val="2454"/>
              </a:lnSpc>
              <a:spcBef>
                <a:spcPts val="167"/>
              </a:spcBef>
            </a:pPr>
            <a:r>
              <a:rPr sz="2266" spc="47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47" dirty="0">
                <a:solidFill>
                  <a:srgbClr val="231F20"/>
                </a:solidFill>
                <a:latin typeface="Times New Roman"/>
                <a:cs typeface="Times New Roman"/>
              </a:rPr>
              <a:t>Reattivi </a:t>
            </a:r>
            <a:r>
              <a:rPr sz="2266" dirty="0">
                <a:solidFill>
                  <a:srgbClr val="231F20"/>
                </a:solidFill>
                <a:latin typeface="Times New Roman"/>
                <a:cs typeface="Times New Roman"/>
              </a:rPr>
              <a:t>per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l’estrazione (prodotti</a:t>
            </a:r>
            <a:r>
              <a:rPr sz="2266" spc="-5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66" spc="-205" dirty="0">
                <a:solidFill>
                  <a:srgbClr val="231F20"/>
                </a:solidFill>
                <a:latin typeface="Times New Roman"/>
                <a:cs typeface="Times New Roman"/>
              </a:rPr>
              <a:t>per 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biologia</a:t>
            </a:r>
            <a:r>
              <a:rPr sz="2266" spc="-1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molecolare)</a:t>
            </a:r>
            <a:endParaRPr sz="2266">
              <a:latin typeface="Times New Roman"/>
              <a:cs typeface="Times New Roman"/>
            </a:endParaRPr>
          </a:p>
          <a:p>
            <a:pPr marL="10860">
              <a:lnSpc>
                <a:spcPts val="2279"/>
              </a:lnSpc>
            </a:pPr>
            <a:r>
              <a:rPr sz="2266" spc="107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107" dirty="0">
                <a:solidFill>
                  <a:srgbClr val="231F20"/>
                </a:solidFill>
                <a:latin typeface="Times New Roman"/>
                <a:cs typeface="Times New Roman"/>
              </a:rPr>
              <a:t>Kit </a:t>
            </a:r>
            <a:r>
              <a:rPr sz="2266" dirty="0">
                <a:solidFill>
                  <a:srgbClr val="231F20"/>
                </a:solidFill>
                <a:latin typeface="Times New Roman"/>
                <a:cs typeface="Times New Roman"/>
              </a:rPr>
              <a:t>di</a:t>
            </a:r>
            <a:r>
              <a:rPr sz="2266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purificazione</a:t>
            </a:r>
            <a:endParaRPr sz="2266">
              <a:latin typeface="Times New Roman"/>
              <a:cs typeface="Times New Roman"/>
            </a:endParaRPr>
          </a:p>
          <a:p>
            <a:pPr marL="10860">
              <a:lnSpc>
                <a:spcPts val="2450"/>
              </a:lnSpc>
            </a:pPr>
            <a:r>
              <a:rPr sz="2266" spc="68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68" dirty="0">
                <a:solidFill>
                  <a:srgbClr val="231F20"/>
                </a:solidFill>
                <a:latin typeface="Times New Roman"/>
                <a:cs typeface="Times New Roman"/>
              </a:rPr>
              <a:t>Acqua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 sterile</a:t>
            </a:r>
            <a:endParaRPr sz="2266">
              <a:latin typeface="Times New Roman"/>
              <a:cs typeface="Times New Roman"/>
            </a:endParaRPr>
          </a:p>
          <a:p>
            <a:pPr marL="10860">
              <a:lnSpc>
                <a:spcPts val="2450"/>
              </a:lnSpc>
            </a:pPr>
            <a:r>
              <a:rPr sz="2266" spc="51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51" dirty="0">
                <a:solidFill>
                  <a:srgbClr val="231F20"/>
                </a:solidFill>
                <a:latin typeface="Times New Roman"/>
                <a:cs typeface="Times New Roman"/>
              </a:rPr>
              <a:t>Puntali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sterili </a:t>
            </a:r>
            <a:r>
              <a:rPr sz="2266" dirty="0">
                <a:solidFill>
                  <a:srgbClr val="231F20"/>
                </a:solidFill>
                <a:latin typeface="Times New Roman"/>
                <a:cs typeface="Times New Roman"/>
              </a:rPr>
              <a:t>con</a:t>
            </a:r>
            <a:r>
              <a:rPr sz="2266" spc="-5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filtro</a:t>
            </a:r>
            <a:endParaRPr sz="2266">
              <a:latin typeface="Times New Roman"/>
              <a:cs typeface="Times New Roman"/>
            </a:endParaRPr>
          </a:p>
          <a:p>
            <a:pPr marL="10860">
              <a:lnSpc>
                <a:spcPts val="2587"/>
              </a:lnSpc>
            </a:pPr>
            <a:r>
              <a:rPr sz="2266" spc="51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51" dirty="0">
                <a:solidFill>
                  <a:srgbClr val="231F20"/>
                </a:solidFill>
                <a:latin typeface="Times New Roman"/>
                <a:cs typeface="Times New Roman"/>
              </a:rPr>
              <a:t>Pipette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automatiche</a:t>
            </a:r>
            <a:r>
              <a:rPr sz="2266" spc="-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dedicate</a:t>
            </a:r>
            <a:endParaRPr sz="2266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828600" y="1683637"/>
            <a:ext cx="4197878" cy="517592"/>
          </a:xfrm>
          <a:prstGeom prst="rect">
            <a:avLst/>
          </a:prstGeom>
        </p:spPr>
        <p:txBody>
          <a:bodyPr vert="horz" wrap="square" lIns="0" tIns="108599" rIns="0" bIns="0" rtlCol="0">
            <a:spAutoFit/>
          </a:bodyPr>
          <a:lstStyle/>
          <a:p>
            <a:pPr marL="1889057">
              <a:spcBef>
                <a:spcPts val="855"/>
              </a:spcBef>
            </a:pPr>
            <a:r>
              <a:rPr sz="2651" u="heavy" spc="-4" dirty="0" err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Strumentazione</a:t>
            </a:r>
            <a:endParaRPr sz="2651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304" y="2279362"/>
            <a:ext cx="2530890" cy="1058118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>
              <a:spcBef>
                <a:spcPts val="94"/>
              </a:spcBef>
            </a:pPr>
            <a:r>
              <a:rPr sz="2266" spc="68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68" dirty="0">
                <a:solidFill>
                  <a:srgbClr val="231F20"/>
                </a:solidFill>
                <a:latin typeface="Times New Roman"/>
                <a:cs typeface="Times New Roman"/>
              </a:rPr>
              <a:t>Bagno</a:t>
            </a:r>
            <a:r>
              <a:rPr sz="2266" spc="17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66" spc="-56" dirty="0">
                <a:solidFill>
                  <a:srgbClr val="231F20"/>
                </a:solidFill>
                <a:latin typeface="Times New Roman"/>
                <a:cs typeface="Times New Roman"/>
              </a:rPr>
              <a:t>termostatato</a:t>
            </a:r>
            <a:endParaRPr sz="2266">
              <a:latin typeface="Times New Roman"/>
              <a:cs typeface="Times New Roman"/>
            </a:endParaRPr>
          </a:p>
          <a:p>
            <a:pPr marL="10860"/>
            <a:r>
              <a:rPr sz="2266" spc="60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60" dirty="0">
                <a:solidFill>
                  <a:srgbClr val="231F20"/>
                </a:solidFill>
                <a:latin typeface="Times New Roman"/>
                <a:cs typeface="Times New Roman"/>
              </a:rPr>
              <a:t>Vortex</a:t>
            </a:r>
            <a:r>
              <a:rPr sz="2266" spc="-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66" spc="-4" dirty="0">
                <a:solidFill>
                  <a:srgbClr val="231F20"/>
                </a:solidFill>
                <a:latin typeface="Times New Roman"/>
                <a:cs typeface="Times New Roman"/>
              </a:rPr>
              <a:t>mixer</a:t>
            </a:r>
            <a:endParaRPr sz="2266">
              <a:latin typeface="Times New Roman"/>
              <a:cs typeface="Times New Roman"/>
            </a:endParaRPr>
          </a:p>
          <a:p>
            <a:pPr marL="10860">
              <a:spcBef>
                <a:spcPts val="4"/>
              </a:spcBef>
            </a:pPr>
            <a:r>
              <a:rPr sz="2266" spc="34" dirty="0">
                <a:solidFill>
                  <a:srgbClr val="231F20"/>
                </a:solidFill>
                <a:latin typeface="Bookman Old Style"/>
                <a:cs typeface="Bookman Old Style"/>
              </a:rPr>
              <a:t></a:t>
            </a:r>
            <a:r>
              <a:rPr sz="2266" spc="34" dirty="0">
                <a:solidFill>
                  <a:srgbClr val="231F20"/>
                </a:solidFill>
                <a:latin typeface="Times New Roman"/>
                <a:cs typeface="Times New Roman"/>
              </a:rPr>
              <a:t>Centrifuga</a:t>
            </a:r>
            <a:endParaRPr sz="2266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0266" y="3493747"/>
            <a:ext cx="2310289" cy="1616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7" name="object 7"/>
          <p:cNvSpPr/>
          <p:nvPr/>
        </p:nvSpPr>
        <p:spPr>
          <a:xfrm>
            <a:off x="6155027" y="480970"/>
            <a:ext cx="1882910" cy="1798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" name="object 8"/>
          <p:cNvSpPr/>
          <p:nvPr/>
        </p:nvSpPr>
        <p:spPr>
          <a:xfrm>
            <a:off x="7598963" y="4222930"/>
            <a:ext cx="1048221" cy="1285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</p:spTree>
    <p:extLst>
      <p:ext uri="{BB962C8B-B14F-4D97-AF65-F5344CB8AC3E}">
        <p14:creationId xmlns:p14="http://schemas.microsoft.com/office/powerpoint/2010/main" val="2923648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7165" y="461860"/>
            <a:ext cx="6195549" cy="442950"/>
          </a:xfrm>
          <a:prstGeom prst="rect">
            <a:avLst/>
          </a:prstGeom>
        </p:spPr>
        <p:txBody>
          <a:bodyPr vert="horz" wrap="square" lIns="0" tIns="11946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94"/>
              </a:spcBef>
            </a:pPr>
            <a:r>
              <a:rPr sz="2800" dirty="0">
                <a:solidFill>
                  <a:srgbClr val="00339A"/>
                </a:solidFill>
              </a:rPr>
              <a:t>La PCR Reazione </a:t>
            </a:r>
            <a:r>
              <a:rPr sz="2800" spc="4" dirty="0">
                <a:solidFill>
                  <a:srgbClr val="00339A"/>
                </a:solidFill>
              </a:rPr>
              <a:t>a </a:t>
            </a:r>
            <a:r>
              <a:rPr sz="2800" dirty="0">
                <a:solidFill>
                  <a:srgbClr val="00339A"/>
                </a:solidFill>
              </a:rPr>
              <a:t>Catena della</a:t>
            </a:r>
            <a:r>
              <a:rPr sz="2800" spc="-21" dirty="0">
                <a:solidFill>
                  <a:srgbClr val="00339A"/>
                </a:solidFill>
              </a:rPr>
              <a:t> </a:t>
            </a:r>
            <a:r>
              <a:rPr sz="2800" spc="-4" dirty="0">
                <a:solidFill>
                  <a:srgbClr val="00339A"/>
                </a:solidFill>
              </a:rPr>
              <a:t>Polimerasi</a:t>
            </a:r>
            <a:endParaRPr sz="2800" dirty="0"/>
          </a:p>
        </p:txBody>
      </p:sp>
      <p:sp>
        <p:nvSpPr>
          <p:cNvPr id="6" name="object 6"/>
          <p:cNvSpPr/>
          <p:nvPr/>
        </p:nvSpPr>
        <p:spPr>
          <a:xfrm>
            <a:off x="3765319" y="1916266"/>
            <a:ext cx="2642746" cy="976844"/>
          </a:xfrm>
          <a:custGeom>
            <a:avLst/>
            <a:gdLst/>
            <a:ahLst/>
            <a:cxnLst/>
            <a:rect l="l" t="t" r="r" b="b"/>
            <a:pathLst>
              <a:path w="3090545" h="1142364">
                <a:moveTo>
                  <a:pt x="0" y="62445"/>
                </a:moveTo>
                <a:lnTo>
                  <a:pt x="33457" y="27701"/>
                </a:lnTo>
                <a:lnTo>
                  <a:pt x="58681" y="6093"/>
                </a:lnTo>
                <a:lnTo>
                  <a:pt x="88337" y="0"/>
                </a:lnTo>
                <a:lnTo>
                  <a:pt x="135089" y="11797"/>
                </a:lnTo>
                <a:lnTo>
                  <a:pt x="152138" y="58374"/>
                </a:lnTo>
                <a:lnTo>
                  <a:pt x="171577" y="98710"/>
                </a:lnTo>
                <a:lnTo>
                  <a:pt x="196000" y="132642"/>
                </a:lnTo>
                <a:lnTo>
                  <a:pt x="228003" y="160012"/>
                </a:lnTo>
                <a:lnTo>
                  <a:pt x="270179" y="180656"/>
                </a:lnTo>
                <a:lnTo>
                  <a:pt x="322923" y="173072"/>
                </a:lnTo>
                <a:lnTo>
                  <a:pt x="367319" y="165568"/>
                </a:lnTo>
                <a:lnTo>
                  <a:pt x="407379" y="155187"/>
                </a:lnTo>
                <a:lnTo>
                  <a:pt x="447114" y="138969"/>
                </a:lnTo>
                <a:lnTo>
                  <a:pt x="490537" y="113956"/>
                </a:lnTo>
                <a:lnTo>
                  <a:pt x="534257" y="118151"/>
                </a:lnTo>
                <a:lnTo>
                  <a:pt x="579400" y="120287"/>
                </a:lnTo>
                <a:lnTo>
                  <a:pt x="622327" y="127490"/>
                </a:lnTo>
                <a:lnTo>
                  <a:pt x="659396" y="146887"/>
                </a:lnTo>
                <a:lnTo>
                  <a:pt x="678235" y="180592"/>
                </a:lnTo>
                <a:lnTo>
                  <a:pt x="683460" y="224033"/>
                </a:lnTo>
                <a:lnTo>
                  <a:pt x="689318" y="266684"/>
                </a:lnTo>
                <a:lnTo>
                  <a:pt x="710057" y="298017"/>
                </a:lnTo>
                <a:lnTo>
                  <a:pt x="722350" y="306378"/>
                </a:lnTo>
                <a:lnTo>
                  <a:pt x="734961" y="314897"/>
                </a:lnTo>
                <a:lnTo>
                  <a:pt x="747572" y="323418"/>
                </a:lnTo>
                <a:lnTo>
                  <a:pt x="759866" y="331786"/>
                </a:lnTo>
                <a:lnTo>
                  <a:pt x="781014" y="328685"/>
                </a:lnTo>
                <a:lnTo>
                  <a:pt x="802400" y="325981"/>
                </a:lnTo>
                <a:lnTo>
                  <a:pt x="823626" y="322169"/>
                </a:lnTo>
                <a:lnTo>
                  <a:pt x="844296" y="315746"/>
                </a:lnTo>
                <a:lnTo>
                  <a:pt x="869480" y="297579"/>
                </a:lnTo>
                <a:lnTo>
                  <a:pt x="881762" y="277432"/>
                </a:lnTo>
                <a:lnTo>
                  <a:pt x="896418" y="259345"/>
                </a:lnTo>
                <a:lnTo>
                  <a:pt x="975285" y="240663"/>
                </a:lnTo>
                <a:lnTo>
                  <a:pt x="1022573" y="236967"/>
                </a:lnTo>
                <a:lnTo>
                  <a:pt x="1070306" y="235013"/>
                </a:lnTo>
                <a:lnTo>
                  <a:pt x="1118201" y="233548"/>
                </a:lnTo>
                <a:lnTo>
                  <a:pt x="1165974" y="231317"/>
                </a:lnTo>
                <a:lnTo>
                  <a:pt x="1183995" y="233225"/>
                </a:lnTo>
                <a:lnTo>
                  <a:pt x="1202491" y="233950"/>
                </a:lnTo>
                <a:lnTo>
                  <a:pt x="1219404" y="237369"/>
                </a:lnTo>
                <a:lnTo>
                  <a:pt x="1232674" y="247357"/>
                </a:lnTo>
                <a:lnTo>
                  <a:pt x="1242093" y="270325"/>
                </a:lnTo>
                <a:lnTo>
                  <a:pt x="1244706" y="296222"/>
                </a:lnTo>
                <a:lnTo>
                  <a:pt x="1245735" y="323225"/>
                </a:lnTo>
                <a:lnTo>
                  <a:pt x="1250403" y="349516"/>
                </a:lnTo>
                <a:lnTo>
                  <a:pt x="1267128" y="397249"/>
                </a:lnTo>
                <a:lnTo>
                  <a:pt x="1288350" y="442429"/>
                </a:lnTo>
                <a:lnTo>
                  <a:pt x="1314720" y="483922"/>
                </a:lnTo>
                <a:lnTo>
                  <a:pt x="1346884" y="520593"/>
                </a:lnTo>
                <a:lnTo>
                  <a:pt x="1385493" y="551306"/>
                </a:lnTo>
                <a:lnTo>
                  <a:pt x="1426959" y="546360"/>
                </a:lnTo>
                <a:lnTo>
                  <a:pt x="1473047" y="540524"/>
                </a:lnTo>
                <a:lnTo>
                  <a:pt x="1520269" y="532093"/>
                </a:lnTo>
                <a:lnTo>
                  <a:pt x="1565141" y="519368"/>
                </a:lnTo>
                <a:lnTo>
                  <a:pt x="1604175" y="500646"/>
                </a:lnTo>
                <a:lnTo>
                  <a:pt x="1637578" y="477440"/>
                </a:lnTo>
                <a:lnTo>
                  <a:pt x="1652933" y="467611"/>
                </a:lnTo>
                <a:lnTo>
                  <a:pt x="1669236" y="462057"/>
                </a:lnTo>
                <a:lnTo>
                  <a:pt x="1705483" y="451674"/>
                </a:lnTo>
                <a:lnTo>
                  <a:pt x="1719473" y="454287"/>
                </a:lnTo>
                <a:lnTo>
                  <a:pt x="1733777" y="456108"/>
                </a:lnTo>
                <a:lnTo>
                  <a:pt x="1782378" y="509852"/>
                </a:lnTo>
                <a:lnTo>
                  <a:pt x="1798999" y="571039"/>
                </a:lnTo>
                <a:lnTo>
                  <a:pt x="1806089" y="598396"/>
                </a:lnTo>
                <a:lnTo>
                  <a:pt x="1822935" y="629693"/>
                </a:lnTo>
                <a:lnTo>
                  <a:pt x="1857463" y="669505"/>
                </a:lnTo>
                <a:lnTo>
                  <a:pt x="1891632" y="666166"/>
                </a:lnTo>
                <a:lnTo>
                  <a:pt x="1925640" y="663066"/>
                </a:lnTo>
                <a:lnTo>
                  <a:pt x="1992541" y="653465"/>
                </a:lnTo>
                <a:lnTo>
                  <a:pt x="2056928" y="634466"/>
                </a:lnTo>
                <a:lnTo>
                  <a:pt x="2094712" y="620534"/>
                </a:lnTo>
                <a:lnTo>
                  <a:pt x="2112019" y="623384"/>
                </a:lnTo>
                <a:lnTo>
                  <a:pt x="2161400" y="635736"/>
                </a:lnTo>
                <a:lnTo>
                  <a:pt x="2202099" y="691498"/>
                </a:lnTo>
                <a:lnTo>
                  <a:pt x="2216600" y="763329"/>
                </a:lnTo>
                <a:lnTo>
                  <a:pt x="2224142" y="801486"/>
                </a:lnTo>
                <a:lnTo>
                  <a:pt x="2237274" y="839118"/>
                </a:lnTo>
                <a:lnTo>
                  <a:pt x="2260041" y="874712"/>
                </a:lnTo>
                <a:lnTo>
                  <a:pt x="2296490" y="906754"/>
                </a:lnTo>
                <a:lnTo>
                  <a:pt x="2350158" y="905029"/>
                </a:lnTo>
                <a:lnTo>
                  <a:pt x="2403874" y="904220"/>
                </a:lnTo>
                <a:lnTo>
                  <a:pt x="2457543" y="903271"/>
                </a:lnTo>
                <a:lnTo>
                  <a:pt x="2511072" y="901125"/>
                </a:lnTo>
                <a:lnTo>
                  <a:pt x="2564365" y="896728"/>
                </a:lnTo>
                <a:lnTo>
                  <a:pt x="2617330" y="889024"/>
                </a:lnTo>
                <a:lnTo>
                  <a:pt x="2655077" y="850793"/>
                </a:lnTo>
                <a:lnTo>
                  <a:pt x="2667977" y="838364"/>
                </a:lnTo>
                <a:lnTo>
                  <a:pt x="2679579" y="831941"/>
                </a:lnTo>
                <a:lnTo>
                  <a:pt x="2692365" y="828129"/>
                </a:lnTo>
                <a:lnTo>
                  <a:pt x="2705621" y="825425"/>
                </a:lnTo>
                <a:lnTo>
                  <a:pt x="2718638" y="822324"/>
                </a:lnTo>
                <a:lnTo>
                  <a:pt x="2760222" y="834580"/>
                </a:lnTo>
                <a:lnTo>
                  <a:pt x="2785965" y="847430"/>
                </a:lnTo>
                <a:lnTo>
                  <a:pt x="2799328" y="861464"/>
                </a:lnTo>
                <a:lnTo>
                  <a:pt x="2803769" y="877277"/>
                </a:lnTo>
                <a:lnTo>
                  <a:pt x="2802750" y="895460"/>
                </a:lnTo>
                <a:lnTo>
                  <a:pt x="2799729" y="916607"/>
                </a:lnTo>
                <a:lnTo>
                  <a:pt x="2798168" y="941310"/>
                </a:lnTo>
                <a:lnTo>
                  <a:pt x="2813262" y="1003754"/>
                </a:lnTo>
                <a:lnTo>
                  <a:pt x="2836837" y="1042682"/>
                </a:lnTo>
                <a:lnTo>
                  <a:pt x="2883169" y="1065796"/>
                </a:lnTo>
                <a:lnTo>
                  <a:pt x="2911760" y="1070110"/>
                </a:lnTo>
                <a:lnTo>
                  <a:pt x="2939008" y="1075613"/>
                </a:lnTo>
                <a:lnTo>
                  <a:pt x="2947239" y="1106693"/>
                </a:lnTo>
                <a:lnTo>
                  <a:pt x="2950405" y="1120360"/>
                </a:lnTo>
                <a:lnTo>
                  <a:pt x="2956101" y="1128328"/>
                </a:lnTo>
                <a:lnTo>
                  <a:pt x="2971927" y="1142313"/>
                </a:lnTo>
              </a:path>
              <a:path w="3090545" h="1142364">
                <a:moveTo>
                  <a:pt x="0" y="247357"/>
                </a:moveTo>
                <a:lnTo>
                  <a:pt x="24092" y="224302"/>
                </a:lnTo>
                <a:lnTo>
                  <a:pt x="34115" y="214416"/>
                </a:lnTo>
                <a:lnTo>
                  <a:pt x="35471" y="213534"/>
                </a:lnTo>
                <a:lnTo>
                  <a:pt x="33562" y="217490"/>
                </a:lnTo>
                <a:lnTo>
                  <a:pt x="33791" y="222118"/>
                </a:lnTo>
                <a:lnTo>
                  <a:pt x="41558" y="223254"/>
                </a:lnTo>
                <a:lnTo>
                  <a:pt x="101320" y="198386"/>
                </a:lnTo>
                <a:lnTo>
                  <a:pt x="133577" y="172842"/>
                </a:lnTo>
                <a:lnTo>
                  <a:pt x="155541" y="139921"/>
                </a:lnTo>
                <a:lnTo>
                  <a:pt x="176573" y="104405"/>
                </a:lnTo>
                <a:lnTo>
                  <a:pt x="206036" y="71076"/>
                </a:lnTo>
                <a:lnTo>
                  <a:pt x="253288" y="44716"/>
                </a:lnTo>
                <a:lnTo>
                  <a:pt x="271336" y="47727"/>
                </a:lnTo>
                <a:lnTo>
                  <a:pt x="290017" y="49784"/>
                </a:lnTo>
                <a:lnTo>
                  <a:pt x="307431" y="53740"/>
                </a:lnTo>
                <a:lnTo>
                  <a:pt x="321678" y="62445"/>
                </a:lnTo>
                <a:lnTo>
                  <a:pt x="337088" y="95721"/>
                </a:lnTo>
                <a:lnTo>
                  <a:pt x="346165" y="142452"/>
                </a:lnTo>
                <a:lnTo>
                  <a:pt x="359674" y="191397"/>
                </a:lnTo>
                <a:lnTo>
                  <a:pt x="388378" y="231317"/>
                </a:lnTo>
                <a:lnTo>
                  <a:pt x="415632" y="247670"/>
                </a:lnTo>
                <a:lnTo>
                  <a:pt x="445577" y="259595"/>
                </a:lnTo>
                <a:lnTo>
                  <a:pt x="476473" y="270255"/>
                </a:lnTo>
                <a:lnTo>
                  <a:pt x="506577" y="282815"/>
                </a:lnTo>
                <a:lnTo>
                  <a:pt x="554149" y="274932"/>
                </a:lnTo>
                <a:lnTo>
                  <a:pt x="599515" y="265618"/>
                </a:lnTo>
                <a:lnTo>
                  <a:pt x="643567" y="254848"/>
                </a:lnTo>
                <a:lnTo>
                  <a:pt x="687197" y="242600"/>
                </a:lnTo>
                <a:lnTo>
                  <a:pt x="731297" y="228850"/>
                </a:lnTo>
                <a:lnTo>
                  <a:pt x="776757" y="213575"/>
                </a:lnTo>
                <a:lnTo>
                  <a:pt x="811255" y="224928"/>
                </a:lnTo>
                <a:lnTo>
                  <a:pt x="828416" y="230097"/>
                </a:lnTo>
                <a:lnTo>
                  <a:pt x="832978" y="231340"/>
                </a:lnTo>
                <a:lnTo>
                  <a:pt x="829682" y="230915"/>
                </a:lnTo>
                <a:lnTo>
                  <a:pt x="823266" y="231081"/>
                </a:lnTo>
                <a:lnTo>
                  <a:pt x="818469" y="234096"/>
                </a:lnTo>
                <a:lnTo>
                  <a:pt x="820031" y="242218"/>
                </a:lnTo>
                <a:lnTo>
                  <a:pt x="861187" y="282815"/>
                </a:lnTo>
                <a:lnTo>
                  <a:pt x="903400" y="304949"/>
                </a:lnTo>
                <a:lnTo>
                  <a:pt x="950680" y="316164"/>
                </a:lnTo>
                <a:lnTo>
                  <a:pt x="999861" y="322947"/>
                </a:lnTo>
                <a:lnTo>
                  <a:pt x="1047775" y="331786"/>
                </a:lnTo>
                <a:lnTo>
                  <a:pt x="1090131" y="357947"/>
                </a:lnTo>
                <a:lnTo>
                  <a:pt x="1133835" y="377464"/>
                </a:lnTo>
                <a:lnTo>
                  <a:pt x="1178797" y="391386"/>
                </a:lnTo>
                <a:lnTo>
                  <a:pt x="1224926" y="400764"/>
                </a:lnTo>
                <a:lnTo>
                  <a:pt x="1272132" y="406646"/>
                </a:lnTo>
                <a:lnTo>
                  <a:pt x="1320325" y="410083"/>
                </a:lnTo>
                <a:lnTo>
                  <a:pt x="1369415" y="412124"/>
                </a:lnTo>
                <a:lnTo>
                  <a:pt x="1419311" y="413819"/>
                </a:lnTo>
                <a:lnTo>
                  <a:pt x="1469923" y="416216"/>
                </a:lnTo>
                <a:lnTo>
                  <a:pt x="1495371" y="451001"/>
                </a:lnTo>
                <a:lnTo>
                  <a:pt x="1525557" y="500780"/>
                </a:lnTo>
                <a:lnTo>
                  <a:pt x="1558131" y="553599"/>
                </a:lnTo>
                <a:lnTo>
                  <a:pt x="1590746" y="597502"/>
                </a:lnTo>
                <a:lnTo>
                  <a:pt x="1668430" y="632195"/>
                </a:lnTo>
                <a:lnTo>
                  <a:pt x="1716368" y="639691"/>
                </a:lnTo>
                <a:lnTo>
                  <a:pt x="1764704" y="644129"/>
                </a:lnTo>
                <a:lnTo>
                  <a:pt x="1813276" y="646618"/>
                </a:lnTo>
                <a:lnTo>
                  <a:pt x="1861922" y="648265"/>
                </a:lnTo>
                <a:lnTo>
                  <a:pt x="1910478" y="650178"/>
                </a:lnTo>
                <a:lnTo>
                  <a:pt x="1958784" y="653465"/>
                </a:lnTo>
                <a:lnTo>
                  <a:pt x="1971337" y="670773"/>
                </a:lnTo>
                <a:lnTo>
                  <a:pt x="1983262" y="688082"/>
                </a:lnTo>
                <a:lnTo>
                  <a:pt x="1995823" y="704757"/>
                </a:lnTo>
                <a:lnTo>
                  <a:pt x="2038441" y="742378"/>
                </a:lnTo>
                <a:lnTo>
                  <a:pt x="2071589" y="764909"/>
                </a:lnTo>
                <a:lnTo>
                  <a:pt x="2110740" y="789393"/>
                </a:lnTo>
                <a:lnTo>
                  <a:pt x="2160053" y="781525"/>
                </a:lnTo>
                <a:lnTo>
                  <a:pt x="2207383" y="772847"/>
                </a:lnTo>
                <a:lnTo>
                  <a:pt x="2253781" y="762953"/>
                </a:lnTo>
                <a:lnTo>
                  <a:pt x="2300302" y="751437"/>
                </a:lnTo>
                <a:lnTo>
                  <a:pt x="2348001" y="737894"/>
                </a:lnTo>
                <a:lnTo>
                  <a:pt x="2390622" y="757336"/>
                </a:lnTo>
                <a:lnTo>
                  <a:pt x="2418515" y="782828"/>
                </a:lnTo>
                <a:lnTo>
                  <a:pt x="2437495" y="813247"/>
                </a:lnTo>
                <a:lnTo>
                  <a:pt x="2453378" y="847464"/>
                </a:lnTo>
                <a:lnTo>
                  <a:pt x="2471981" y="884355"/>
                </a:lnTo>
                <a:lnTo>
                  <a:pt x="2499118" y="922794"/>
                </a:lnTo>
                <a:lnTo>
                  <a:pt x="2515503" y="940604"/>
                </a:lnTo>
                <a:lnTo>
                  <a:pt x="2532680" y="957622"/>
                </a:lnTo>
                <a:lnTo>
                  <a:pt x="2550173" y="974323"/>
                </a:lnTo>
                <a:lnTo>
                  <a:pt x="2567508" y="991183"/>
                </a:lnTo>
                <a:lnTo>
                  <a:pt x="2597458" y="1021128"/>
                </a:lnTo>
                <a:lnTo>
                  <a:pt x="2630411" y="1054081"/>
                </a:lnTo>
                <a:lnTo>
                  <a:pt x="2657030" y="1080703"/>
                </a:lnTo>
                <a:lnTo>
                  <a:pt x="2667977" y="1091653"/>
                </a:lnTo>
                <a:lnTo>
                  <a:pt x="2716450" y="1083429"/>
                </a:lnTo>
                <a:lnTo>
                  <a:pt x="2764733" y="1074549"/>
                </a:lnTo>
                <a:lnTo>
                  <a:pt x="2812781" y="1064637"/>
                </a:lnTo>
                <a:lnTo>
                  <a:pt x="2860549" y="1053317"/>
                </a:lnTo>
                <a:lnTo>
                  <a:pt x="2907991" y="1040214"/>
                </a:lnTo>
                <a:lnTo>
                  <a:pt x="2955061" y="1024952"/>
                </a:lnTo>
                <a:lnTo>
                  <a:pt x="2969501" y="996036"/>
                </a:lnTo>
                <a:lnTo>
                  <a:pt x="2977717" y="982924"/>
                </a:lnTo>
                <a:lnTo>
                  <a:pt x="2989656" y="973454"/>
                </a:lnTo>
                <a:lnTo>
                  <a:pt x="3018181" y="964665"/>
                </a:lnTo>
                <a:lnTo>
                  <a:pt x="3051292" y="960152"/>
                </a:lnTo>
                <a:lnTo>
                  <a:pt x="3078703" y="958490"/>
                </a:lnTo>
                <a:lnTo>
                  <a:pt x="3090125" y="958252"/>
                </a:lnTo>
              </a:path>
            </a:pathLst>
          </a:custGeom>
          <a:ln w="63322">
            <a:solidFill>
              <a:srgbClr val="339A65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7" name="object 7"/>
          <p:cNvSpPr txBox="1"/>
          <p:nvPr/>
        </p:nvSpPr>
        <p:spPr>
          <a:xfrm>
            <a:off x="5714630" y="1744419"/>
            <a:ext cx="785168" cy="383777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34752" rIns="0" bIns="0" rtlCol="0">
            <a:spAutoFit/>
          </a:bodyPr>
          <a:lstStyle/>
          <a:p>
            <a:pPr marL="86335">
              <a:spcBef>
                <a:spcPts val="274"/>
              </a:spcBef>
            </a:pPr>
            <a:r>
              <a:rPr sz="2266" dirty="0">
                <a:solidFill>
                  <a:srgbClr val="FFFFFF"/>
                </a:solidFill>
                <a:latin typeface="Arial"/>
                <a:cs typeface="Arial"/>
              </a:rPr>
              <a:t>DNA</a:t>
            </a:r>
            <a:endParaRPr sz="2266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33475" y="3082939"/>
            <a:ext cx="288872" cy="0"/>
          </a:xfrm>
          <a:custGeom>
            <a:avLst/>
            <a:gdLst/>
            <a:ahLst/>
            <a:cxnLst/>
            <a:rect l="l" t="t" r="r" b="b"/>
            <a:pathLst>
              <a:path w="337820">
                <a:moveTo>
                  <a:pt x="0" y="0"/>
                </a:moveTo>
                <a:lnTo>
                  <a:pt x="337718" y="0"/>
                </a:lnTo>
              </a:path>
            </a:pathLst>
          </a:custGeom>
          <a:ln w="8442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9" name="object 9"/>
          <p:cNvSpPr/>
          <p:nvPr/>
        </p:nvSpPr>
        <p:spPr>
          <a:xfrm>
            <a:off x="5599831" y="3227332"/>
            <a:ext cx="288872" cy="0"/>
          </a:xfrm>
          <a:custGeom>
            <a:avLst/>
            <a:gdLst/>
            <a:ahLst/>
            <a:cxnLst/>
            <a:rect l="l" t="t" r="r" b="b"/>
            <a:pathLst>
              <a:path w="337820">
                <a:moveTo>
                  <a:pt x="0" y="0"/>
                </a:moveTo>
                <a:lnTo>
                  <a:pt x="337718" y="0"/>
                </a:lnTo>
              </a:path>
            </a:pathLst>
          </a:custGeom>
          <a:ln w="8442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0" name="object 10"/>
          <p:cNvSpPr txBox="1"/>
          <p:nvPr/>
        </p:nvSpPr>
        <p:spPr>
          <a:xfrm>
            <a:off x="6610579" y="3082939"/>
            <a:ext cx="1170693" cy="383777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34752" rIns="0" bIns="0" rtlCol="0">
            <a:spAutoFit/>
          </a:bodyPr>
          <a:lstStyle/>
          <a:p>
            <a:pPr marL="86878">
              <a:spcBef>
                <a:spcPts val="274"/>
              </a:spcBef>
            </a:pPr>
            <a:r>
              <a:rPr sz="2266" dirty="0">
                <a:solidFill>
                  <a:srgbClr val="FFFFFF"/>
                </a:solidFill>
                <a:latin typeface="Arial"/>
                <a:cs typeface="Arial"/>
              </a:rPr>
              <a:t>Primers</a:t>
            </a:r>
            <a:endParaRPr sz="2266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07194" y="3699497"/>
            <a:ext cx="80862" cy="80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2" name="object 12"/>
          <p:cNvSpPr/>
          <p:nvPr/>
        </p:nvSpPr>
        <p:spPr>
          <a:xfrm>
            <a:off x="3951587" y="3843901"/>
            <a:ext cx="80862" cy="80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3" name="object 13"/>
          <p:cNvSpPr/>
          <p:nvPr/>
        </p:nvSpPr>
        <p:spPr>
          <a:xfrm>
            <a:off x="4095979" y="3988293"/>
            <a:ext cx="80862" cy="808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4" name="object 14"/>
          <p:cNvSpPr/>
          <p:nvPr/>
        </p:nvSpPr>
        <p:spPr>
          <a:xfrm>
            <a:off x="4240373" y="4132686"/>
            <a:ext cx="80862" cy="80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5" name="object 15"/>
          <p:cNvSpPr/>
          <p:nvPr/>
        </p:nvSpPr>
        <p:spPr>
          <a:xfrm>
            <a:off x="4384765" y="4277078"/>
            <a:ext cx="80862" cy="808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6" name="object 16"/>
          <p:cNvSpPr/>
          <p:nvPr/>
        </p:nvSpPr>
        <p:spPr>
          <a:xfrm>
            <a:off x="4240373" y="3699497"/>
            <a:ext cx="80862" cy="80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7" name="object 17"/>
          <p:cNvSpPr/>
          <p:nvPr/>
        </p:nvSpPr>
        <p:spPr>
          <a:xfrm>
            <a:off x="4384765" y="3843901"/>
            <a:ext cx="80862" cy="80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8" name="object 18"/>
          <p:cNvSpPr/>
          <p:nvPr/>
        </p:nvSpPr>
        <p:spPr>
          <a:xfrm>
            <a:off x="4529158" y="3988293"/>
            <a:ext cx="80862" cy="808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9" name="object 19"/>
          <p:cNvSpPr/>
          <p:nvPr/>
        </p:nvSpPr>
        <p:spPr>
          <a:xfrm>
            <a:off x="4673550" y="4132686"/>
            <a:ext cx="80862" cy="80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0" name="object 20"/>
          <p:cNvSpPr/>
          <p:nvPr/>
        </p:nvSpPr>
        <p:spPr>
          <a:xfrm>
            <a:off x="4817943" y="4277078"/>
            <a:ext cx="80862" cy="808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1" name="object 21"/>
          <p:cNvSpPr/>
          <p:nvPr/>
        </p:nvSpPr>
        <p:spPr>
          <a:xfrm>
            <a:off x="4168176" y="3843901"/>
            <a:ext cx="80862" cy="808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2" name="object 22"/>
          <p:cNvSpPr/>
          <p:nvPr/>
        </p:nvSpPr>
        <p:spPr>
          <a:xfrm>
            <a:off x="4312568" y="3988293"/>
            <a:ext cx="80862" cy="808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3" name="object 23"/>
          <p:cNvSpPr txBox="1"/>
          <p:nvPr/>
        </p:nvSpPr>
        <p:spPr>
          <a:xfrm>
            <a:off x="5255465" y="3703830"/>
            <a:ext cx="1057750" cy="384325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35295" rIns="0" bIns="0" rtlCol="0">
            <a:spAutoFit/>
          </a:bodyPr>
          <a:lstStyle/>
          <a:p>
            <a:pPr marL="86878">
              <a:spcBef>
                <a:spcPts val="278"/>
              </a:spcBef>
            </a:pPr>
            <a:r>
              <a:rPr sz="2266" spc="4" dirty="0">
                <a:solidFill>
                  <a:srgbClr val="FFFFFF"/>
                </a:solidFill>
                <a:latin typeface="Arial"/>
                <a:cs typeface="Arial"/>
              </a:rPr>
              <a:t>dNTPs</a:t>
            </a:r>
            <a:endParaRPr sz="2266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83368" y="4728306"/>
            <a:ext cx="3483842" cy="384325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35295" rIns="0" bIns="0" rtlCol="0">
            <a:spAutoFit/>
          </a:bodyPr>
          <a:lstStyle/>
          <a:p>
            <a:pPr marL="86335">
              <a:spcBef>
                <a:spcPts val="278"/>
              </a:spcBef>
            </a:pPr>
            <a:r>
              <a:rPr sz="2266" spc="4" dirty="0">
                <a:solidFill>
                  <a:srgbClr val="FFFFFF"/>
                </a:solidFill>
                <a:latin typeface="Arial"/>
                <a:cs typeface="Arial"/>
              </a:rPr>
              <a:t>PCR tampone +</a:t>
            </a:r>
            <a:r>
              <a:rPr sz="2266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66" dirty="0">
                <a:solidFill>
                  <a:srgbClr val="FFFFFF"/>
                </a:solidFill>
                <a:latin typeface="Arial"/>
                <a:cs typeface="Arial"/>
              </a:rPr>
              <a:t>MgCl</a:t>
            </a:r>
            <a:r>
              <a:rPr sz="2245" baseline="-20634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245" baseline="-20634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230845" y="3004607"/>
            <a:ext cx="785168" cy="2314779"/>
            <a:chOff x="1439405" y="3281946"/>
            <a:chExt cx="918210" cy="2707005"/>
          </a:xfrm>
        </p:grpSpPr>
        <p:sp>
          <p:nvSpPr>
            <p:cNvPr id="26" name="object 26"/>
            <p:cNvSpPr/>
            <p:nvPr/>
          </p:nvSpPr>
          <p:spPr>
            <a:xfrm>
              <a:off x="1471066" y="3313607"/>
              <a:ext cx="854710" cy="2643505"/>
            </a:xfrm>
            <a:custGeom>
              <a:avLst/>
              <a:gdLst/>
              <a:ahLst/>
              <a:cxnLst/>
              <a:rect l="l" t="t" r="r" b="b"/>
              <a:pathLst>
                <a:path w="854710" h="2643504">
                  <a:moveTo>
                    <a:pt x="854443" y="1825383"/>
                  </a:moveTo>
                  <a:lnTo>
                    <a:pt x="854430" y="0"/>
                  </a:lnTo>
                  <a:lnTo>
                    <a:pt x="0" y="0"/>
                  </a:lnTo>
                  <a:lnTo>
                    <a:pt x="0" y="1825383"/>
                  </a:lnTo>
                  <a:lnTo>
                    <a:pt x="0" y="1826221"/>
                  </a:lnTo>
                  <a:lnTo>
                    <a:pt x="431" y="1826221"/>
                  </a:lnTo>
                  <a:lnTo>
                    <a:pt x="427215" y="2643505"/>
                  </a:lnTo>
                  <a:lnTo>
                    <a:pt x="853998" y="1826221"/>
                  </a:lnTo>
                  <a:lnTo>
                    <a:pt x="854430" y="1826221"/>
                  </a:lnTo>
                  <a:lnTo>
                    <a:pt x="854430" y="1825409"/>
                  </a:lnTo>
                  <a:close/>
                </a:path>
              </a:pathLst>
            </a:custGeom>
            <a:solidFill>
              <a:srgbClr val="00CC9A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7" name="object 27"/>
            <p:cNvSpPr/>
            <p:nvPr/>
          </p:nvSpPr>
          <p:spPr>
            <a:xfrm>
              <a:off x="1471066" y="3313607"/>
              <a:ext cx="854710" cy="2643505"/>
            </a:xfrm>
            <a:custGeom>
              <a:avLst/>
              <a:gdLst/>
              <a:ahLst/>
              <a:cxnLst/>
              <a:rect l="l" t="t" r="r" b="b"/>
              <a:pathLst>
                <a:path w="854710" h="2643504">
                  <a:moveTo>
                    <a:pt x="854443" y="1825383"/>
                  </a:moveTo>
                  <a:lnTo>
                    <a:pt x="854443" y="0"/>
                  </a:lnTo>
                  <a:lnTo>
                    <a:pt x="0" y="0"/>
                  </a:lnTo>
                  <a:lnTo>
                    <a:pt x="0" y="1825383"/>
                  </a:lnTo>
                  <a:lnTo>
                    <a:pt x="427215" y="2643505"/>
                  </a:lnTo>
                  <a:lnTo>
                    <a:pt x="854443" y="1825383"/>
                  </a:lnTo>
                  <a:close/>
                </a:path>
              </a:pathLst>
            </a:custGeom>
            <a:solidFill>
              <a:srgbClr val="00CC9A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471066" y="3313607"/>
              <a:ext cx="854710" cy="2643505"/>
            </a:xfrm>
            <a:custGeom>
              <a:avLst/>
              <a:gdLst/>
              <a:ahLst/>
              <a:cxnLst/>
              <a:rect l="l" t="t" r="r" b="b"/>
              <a:pathLst>
                <a:path w="854710" h="2643504">
                  <a:moveTo>
                    <a:pt x="0" y="0"/>
                  </a:moveTo>
                  <a:lnTo>
                    <a:pt x="854443" y="0"/>
                  </a:lnTo>
                  <a:lnTo>
                    <a:pt x="854443" y="1825383"/>
                  </a:lnTo>
                  <a:lnTo>
                    <a:pt x="427215" y="2643505"/>
                  </a:lnTo>
                  <a:lnTo>
                    <a:pt x="0" y="1825383"/>
                  </a:lnTo>
                  <a:lnTo>
                    <a:pt x="0" y="0"/>
                  </a:lnTo>
                  <a:close/>
                </a:path>
              </a:pathLst>
            </a:custGeom>
            <a:ln w="633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9" name="object 29"/>
            <p:cNvSpPr/>
            <p:nvPr/>
          </p:nvSpPr>
          <p:spPr>
            <a:xfrm>
              <a:off x="1518350" y="4383341"/>
              <a:ext cx="759864" cy="143868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0" name="object 30"/>
            <p:cNvSpPr/>
            <p:nvPr/>
          </p:nvSpPr>
          <p:spPr>
            <a:xfrm>
              <a:off x="1893653" y="582203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55" y="0"/>
                  </a:moveTo>
                  <a:lnTo>
                    <a:pt x="0" y="0"/>
                  </a:lnTo>
                  <a:lnTo>
                    <a:pt x="4627" y="8432"/>
                  </a:lnTo>
                  <a:lnTo>
                    <a:pt x="92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1" name="object 31"/>
            <p:cNvSpPr/>
            <p:nvPr/>
          </p:nvSpPr>
          <p:spPr>
            <a:xfrm>
              <a:off x="1518348" y="4383341"/>
              <a:ext cx="760095" cy="1447165"/>
            </a:xfrm>
            <a:custGeom>
              <a:avLst/>
              <a:gdLst/>
              <a:ahLst/>
              <a:cxnLst/>
              <a:rect l="l" t="t" r="r" b="b"/>
              <a:pathLst>
                <a:path w="760094" h="1447164">
                  <a:moveTo>
                    <a:pt x="0" y="0"/>
                  </a:moveTo>
                  <a:lnTo>
                    <a:pt x="759879" y="0"/>
                  </a:lnTo>
                  <a:lnTo>
                    <a:pt x="759879" y="754799"/>
                  </a:lnTo>
                  <a:lnTo>
                    <a:pt x="379933" y="1447126"/>
                  </a:lnTo>
                  <a:lnTo>
                    <a:pt x="0" y="754799"/>
                  </a:lnTo>
                  <a:lnTo>
                    <a:pt x="0" y="0"/>
                  </a:lnTo>
                  <a:close/>
                </a:path>
              </a:pathLst>
            </a:custGeom>
            <a:ln w="1013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334738" y="2419815"/>
            <a:ext cx="1394406" cy="1608345"/>
            <a:chOff x="2730347" y="2598064"/>
            <a:chExt cx="1630680" cy="1880870"/>
          </a:xfrm>
        </p:grpSpPr>
        <p:sp>
          <p:nvSpPr>
            <p:cNvPr id="33" name="object 33"/>
            <p:cNvSpPr/>
            <p:nvPr/>
          </p:nvSpPr>
          <p:spPr>
            <a:xfrm>
              <a:off x="2762008" y="2629725"/>
              <a:ext cx="1523365" cy="1567180"/>
            </a:xfrm>
            <a:custGeom>
              <a:avLst/>
              <a:gdLst/>
              <a:ahLst/>
              <a:cxnLst/>
              <a:rect l="l" t="t" r="r" b="b"/>
              <a:pathLst>
                <a:path w="1523364" h="1567179">
                  <a:moveTo>
                    <a:pt x="0" y="1567027"/>
                  </a:moveTo>
                  <a:lnTo>
                    <a:pt x="1523123" y="0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4" name="object 34"/>
            <p:cNvSpPr/>
            <p:nvPr/>
          </p:nvSpPr>
          <p:spPr>
            <a:xfrm>
              <a:off x="4029303" y="2629725"/>
              <a:ext cx="255904" cy="259715"/>
            </a:xfrm>
            <a:custGeom>
              <a:avLst/>
              <a:gdLst/>
              <a:ahLst/>
              <a:cxnLst/>
              <a:rect l="l" t="t" r="r" b="b"/>
              <a:pathLst>
                <a:path w="255904" h="259714">
                  <a:moveTo>
                    <a:pt x="173926" y="259207"/>
                  </a:moveTo>
                  <a:lnTo>
                    <a:pt x="255828" y="0"/>
                  </a:lnTo>
                  <a:lnTo>
                    <a:pt x="0" y="90335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851505" y="3380308"/>
              <a:ext cx="1477645" cy="941705"/>
            </a:xfrm>
            <a:custGeom>
              <a:avLst/>
              <a:gdLst/>
              <a:ahLst/>
              <a:cxnLst/>
              <a:rect l="l" t="t" r="r" b="b"/>
              <a:pathLst>
                <a:path w="1477645" h="941704">
                  <a:moveTo>
                    <a:pt x="0" y="941400"/>
                  </a:moveTo>
                  <a:lnTo>
                    <a:pt x="1477530" y="0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6" name="object 36"/>
            <p:cNvSpPr/>
            <p:nvPr/>
          </p:nvSpPr>
          <p:spPr>
            <a:xfrm>
              <a:off x="4059694" y="3381159"/>
              <a:ext cx="269875" cy="232410"/>
            </a:xfrm>
            <a:custGeom>
              <a:avLst/>
              <a:gdLst/>
              <a:ahLst/>
              <a:cxnLst/>
              <a:rect l="l" t="t" r="r" b="b"/>
              <a:pathLst>
                <a:path w="269875" h="232410">
                  <a:moveTo>
                    <a:pt x="130022" y="232181"/>
                  </a:moveTo>
                  <a:lnTo>
                    <a:pt x="269341" y="0"/>
                  </a:lnTo>
                  <a:lnTo>
                    <a:pt x="0" y="27851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941002" y="4258386"/>
              <a:ext cx="1209040" cy="188595"/>
            </a:xfrm>
            <a:custGeom>
              <a:avLst/>
              <a:gdLst/>
              <a:ahLst/>
              <a:cxnLst/>
              <a:rect l="l" t="t" r="r" b="b"/>
              <a:pathLst>
                <a:path w="1209039" h="188595">
                  <a:moveTo>
                    <a:pt x="0" y="188277"/>
                  </a:moveTo>
                  <a:lnTo>
                    <a:pt x="1209039" y="0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8" name="object 38"/>
            <p:cNvSpPr/>
            <p:nvPr/>
          </p:nvSpPr>
          <p:spPr>
            <a:xfrm>
              <a:off x="3891686" y="4175645"/>
              <a:ext cx="258445" cy="240665"/>
            </a:xfrm>
            <a:custGeom>
              <a:avLst/>
              <a:gdLst/>
              <a:ahLst/>
              <a:cxnLst/>
              <a:rect l="l" t="t" r="r" b="b"/>
              <a:pathLst>
                <a:path w="258445" h="240664">
                  <a:moveTo>
                    <a:pt x="37147" y="240626"/>
                  </a:moveTo>
                  <a:lnTo>
                    <a:pt x="258356" y="83578"/>
                  </a:lnTo>
                  <a:lnTo>
                    <a:pt x="0" y="0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2372281" y="4134489"/>
            <a:ext cx="1089787" cy="1179924"/>
            <a:chOff x="2774251" y="4603280"/>
            <a:chExt cx="1274445" cy="1379855"/>
          </a:xfrm>
        </p:grpSpPr>
        <p:sp>
          <p:nvSpPr>
            <p:cNvPr id="40" name="object 40"/>
            <p:cNvSpPr/>
            <p:nvPr/>
          </p:nvSpPr>
          <p:spPr>
            <a:xfrm>
              <a:off x="2805912" y="4634941"/>
              <a:ext cx="1210310" cy="501015"/>
            </a:xfrm>
            <a:custGeom>
              <a:avLst/>
              <a:gdLst/>
              <a:ahLst/>
              <a:cxnLst/>
              <a:rect l="l" t="t" r="r" b="b"/>
              <a:pathLst>
                <a:path w="1210310" h="501014">
                  <a:moveTo>
                    <a:pt x="0" y="0"/>
                  </a:moveTo>
                  <a:lnTo>
                    <a:pt x="1209878" y="500672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41" name="object 41"/>
            <p:cNvSpPr/>
            <p:nvPr/>
          </p:nvSpPr>
          <p:spPr>
            <a:xfrm>
              <a:off x="3745623" y="4931295"/>
              <a:ext cx="271145" cy="224154"/>
            </a:xfrm>
            <a:custGeom>
              <a:avLst/>
              <a:gdLst/>
              <a:ahLst/>
              <a:cxnLst/>
              <a:rect l="l" t="t" r="r" b="b"/>
              <a:pathLst>
                <a:path w="271145" h="224154">
                  <a:moveTo>
                    <a:pt x="0" y="223735"/>
                  </a:moveTo>
                  <a:lnTo>
                    <a:pt x="271018" y="204317"/>
                  </a:lnTo>
                  <a:lnTo>
                    <a:pt x="92862" y="0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805912" y="4822380"/>
              <a:ext cx="1210310" cy="1128395"/>
            </a:xfrm>
            <a:custGeom>
              <a:avLst/>
              <a:gdLst/>
              <a:ahLst/>
              <a:cxnLst/>
              <a:rect l="l" t="t" r="r" b="b"/>
              <a:pathLst>
                <a:path w="1210310" h="1128395">
                  <a:moveTo>
                    <a:pt x="0" y="0"/>
                  </a:moveTo>
                  <a:lnTo>
                    <a:pt x="1209878" y="1127988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43" name="object 43"/>
            <p:cNvSpPr/>
            <p:nvPr/>
          </p:nvSpPr>
          <p:spPr>
            <a:xfrm>
              <a:off x="3755745" y="5696229"/>
              <a:ext cx="260985" cy="255270"/>
            </a:xfrm>
            <a:custGeom>
              <a:avLst/>
              <a:gdLst/>
              <a:ahLst/>
              <a:cxnLst/>
              <a:rect l="l" t="t" r="r" b="b"/>
              <a:pathLst>
                <a:path w="260985" h="255270">
                  <a:moveTo>
                    <a:pt x="0" y="177304"/>
                  </a:moveTo>
                  <a:lnTo>
                    <a:pt x="260896" y="254977"/>
                  </a:lnTo>
                  <a:lnTo>
                    <a:pt x="165493" y="0"/>
                  </a:lnTo>
                </a:path>
              </a:pathLst>
            </a:custGeom>
            <a:ln w="63322">
              <a:solidFill>
                <a:srgbClr val="65FF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668726" y="5965037"/>
            <a:ext cx="225342" cy="225342"/>
            <a:chOff x="1951482" y="6744004"/>
            <a:chExt cx="263525" cy="263525"/>
          </a:xfrm>
        </p:grpSpPr>
        <p:sp>
          <p:nvSpPr>
            <p:cNvPr id="45" name="object 45"/>
            <p:cNvSpPr/>
            <p:nvPr/>
          </p:nvSpPr>
          <p:spPr>
            <a:xfrm>
              <a:off x="1956549" y="6749071"/>
              <a:ext cx="253288" cy="2532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46" name="object 46"/>
            <p:cNvSpPr/>
            <p:nvPr/>
          </p:nvSpPr>
          <p:spPr>
            <a:xfrm>
              <a:off x="1956549" y="6749071"/>
              <a:ext cx="253365" cy="253365"/>
            </a:xfrm>
            <a:custGeom>
              <a:avLst/>
              <a:gdLst/>
              <a:ahLst/>
              <a:cxnLst/>
              <a:rect l="l" t="t" r="r" b="b"/>
              <a:pathLst>
                <a:path w="253364" h="253365">
                  <a:moveTo>
                    <a:pt x="253288" y="126644"/>
                  </a:moveTo>
                  <a:lnTo>
                    <a:pt x="243235" y="77291"/>
                  </a:lnTo>
                  <a:lnTo>
                    <a:pt x="215926" y="37042"/>
                  </a:lnTo>
                  <a:lnTo>
                    <a:pt x="175638" y="9933"/>
                  </a:lnTo>
                  <a:lnTo>
                    <a:pt x="126644" y="0"/>
                  </a:lnTo>
                  <a:lnTo>
                    <a:pt x="77291" y="9933"/>
                  </a:lnTo>
                  <a:lnTo>
                    <a:pt x="37042" y="37042"/>
                  </a:lnTo>
                  <a:lnTo>
                    <a:pt x="9933" y="77291"/>
                  </a:lnTo>
                  <a:lnTo>
                    <a:pt x="0" y="126644"/>
                  </a:lnTo>
                  <a:lnTo>
                    <a:pt x="9933" y="175643"/>
                  </a:lnTo>
                  <a:lnTo>
                    <a:pt x="37042" y="215931"/>
                  </a:lnTo>
                  <a:lnTo>
                    <a:pt x="77291" y="243237"/>
                  </a:lnTo>
                  <a:lnTo>
                    <a:pt x="126644" y="253288"/>
                  </a:lnTo>
                  <a:lnTo>
                    <a:pt x="175638" y="243237"/>
                  </a:lnTo>
                  <a:lnTo>
                    <a:pt x="215926" y="215931"/>
                  </a:lnTo>
                  <a:lnTo>
                    <a:pt x="243235" y="175643"/>
                  </a:lnTo>
                  <a:lnTo>
                    <a:pt x="253288" y="126644"/>
                  </a:lnTo>
                  <a:close/>
                </a:path>
              </a:pathLst>
            </a:custGeom>
            <a:ln w="1013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2220309" y="5623549"/>
            <a:ext cx="2938134" cy="383777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34752" rIns="0" bIns="0" rtlCol="0">
            <a:spAutoFit/>
          </a:bodyPr>
          <a:lstStyle/>
          <a:p>
            <a:pPr marL="86878">
              <a:spcBef>
                <a:spcPts val="274"/>
              </a:spcBef>
            </a:pPr>
            <a:r>
              <a:rPr sz="2266" i="1" spc="4" dirty="0">
                <a:solidFill>
                  <a:srgbClr val="FFFFFF"/>
                </a:solidFill>
                <a:latin typeface="Arial"/>
                <a:cs typeface="Arial"/>
              </a:rPr>
              <a:t>Taq </a:t>
            </a:r>
            <a:r>
              <a:rPr sz="2266" spc="4" dirty="0">
                <a:solidFill>
                  <a:srgbClr val="FFFFFF"/>
                </a:solidFill>
                <a:latin typeface="Arial"/>
                <a:cs typeface="Arial"/>
              </a:rPr>
              <a:t>DNA</a:t>
            </a:r>
            <a:r>
              <a:rPr sz="2266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66" dirty="0">
                <a:solidFill>
                  <a:srgbClr val="FFFFFF"/>
                </a:solidFill>
                <a:latin typeface="Arial"/>
                <a:cs typeface="Arial"/>
              </a:rPr>
              <a:t>polymerase</a:t>
            </a:r>
            <a:endParaRPr sz="226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356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1685" y="417356"/>
            <a:ext cx="5114993" cy="651347"/>
          </a:xfrm>
          <a:prstGeom prst="rect">
            <a:avLst/>
          </a:prstGeom>
        </p:spPr>
        <p:txBody>
          <a:bodyPr vert="horz" wrap="square" lIns="0" tIns="13032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03"/>
              </a:spcBef>
            </a:pPr>
            <a:r>
              <a:rPr sz="4147" spc="9" dirty="0">
                <a:solidFill>
                  <a:srgbClr val="00339A"/>
                </a:solidFill>
                <a:latin typeface="Arial"/>
                <a:cs typeface="Arial"/>
              </a:rPr>
              <a:t>Steps </a:t>
            </a:r>
            <a:r>
              <a:rPr sz="4147" spc="4" dirty="0">
                <a:solidFill>
                  <a:srgbClr val="00339A"/>
                </a:solidFill>
                <a:latin typeface="Arial"/>
                <a:cs typeface="Arial"/>
              </a:rPr>
              <a:t>in </a:t>
            </a:r>
            <a:r>
              <a:rPr sz="4147" spc="9" dirty="0">
                <a:solidFill>
                  <a:srgbClr val="00339A"/>
                </a:solidFill>
                <a:latin typeface="Arial"/>
                <a:cs typeface="Arial"/>
              </a:rPr>
              <a:t>a </a:t>
            </a:r>
            <a:r>
              <a:rPr sz="4147" spc="13" dirty="0">
                <a:solidFill>
                  <a:srgbClr val="00339A"/>
                </a:solidFill>
                <a:latin typeface="Arial"/>
                <a:cs typeface="Arial"/>
              </a:rPr>
              <a:t>PCR</a:t>
            </a:r>
            <a:r>
              <a:rPr sz="4147" spc="-47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sz="4147" spc="9" dirty="0">
                <a:solidFill>
                  <a:srgbClr val="00339A"/>
                </a:solidFill>
                <a:latin typeface="Arial"/>
                <a:cs typeface="Arial"/>
              </a:rPr>
              <a:t>Cycle</a:t>
            </a:r>
            <a:endParaRPr sz="4147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8961" y="2329900"/>
            <a:ext cx="4871189" cy="2745596"/>
          </a:xfrm>
          <a:prstGeom prst="rect">
            <a:avLst/>
          </a:prstGeom>
        </p:spPr>
        <p:txBody>
          <a:bodyPr vert="horz" wrap="square" lIns="0" tIns="11403" rIns="0" bIns="0" rtlCol="0">
            <a:spAutoFit/>
          </a:bodyPr>
          <a:lstStyle/>
          <a:p>
            <a:pPr marL="335567" indent="-325250">
              <a:spcBef>
                <a:spcPts val="90"/>
              </a:spcBef>
              <a:buClr>
                <a:srgbClr val="3365CC"/>
              </a:buClr>
              <a:buFont typeface="Bookman Old Style"/>
              <a:buChar char=""/>
              <a:tabLst>
                <a:tab pos="336110" algn="l"/>
              </a:tabLst>
            </a:pPr>
            <a:r>
              <a:rPr sz="2651" b="1" dirty="0">
                <a:solidFill>
                  <a:srgbClr val="231F20"/>
                </a:solidFill>
                <a:latin typeface="Arial"/>
                <a:cs typeface="Arial"/>
              </a:rPr>
              <a:t>Denaturation (90-95 º</a:t>
            </a:r>
            <a:r>
              <a:rPr sz="2651" b="1" spc="-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651" b="1" dirty="0">
                <a:solidFill>
                  <a:srgbClr val="231F20"/>
                </a:solidFill>
                <a:latin typeface="Arial"/>
                <a:cs typeface="Arial"/>
              </a:rPr>
              <a:t>C)</a:t>
            </a:r>
            <a:endParaRPr sz="2651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3365CC"/>
              </a:buClr>
              <a:buFont typeface="Bookman Old Style"/>
              <a:buChar char=""/>
            </a:pPr>
            <a:endParaRPr sz="2907">
              <a:latin typeface="Arial"/>
              <a:cs typeface="Arial"/>
            </a:endParaRPr>
          </a:p>
          <a:p>
            <a:pPr marL="335567" indent="-325250">
              <a:spcBef>
                <a:spcPts val="2403"/>
              </a:spcBef>
              <a:buClr>
                <a:srgbClr val="3365CC"/>
              </a:buClr>
              <a:buFont typeface="Bookman Old Style"/>
              <a:buChar char=""/>
              <a:tabLst>
                <a:tab pos="336110" algn="l"/>
              </a:tabLst>
            </a:pPr>
            <a:r>
              <a:rPr sz="2651" b="1" dirty="0">
                <a:solidFill>
                  <a:srgbClr val="231F20"/>
                </a:solidFill>
                <a:latin typeface="Arial"/>
                <a:cs typeface="Arial"/>
              </a:rPr>
              <a:t>Primer </a:t>
            </a:r>
            <a:r>
              <a:rPr sz="2651" b="1" spc="-4" dirty="0">
                <a:solidFill>
                  <a:srgbClr val="231F20"/>
                </a:solidFill>
                <a:latin typeface="Arial"/>
                <a:cs typeface="Arial"/>
              </a:rPr>
              <a:t>Annealing </a:t>
            </a:r>
            <a:r>
              <a:rPr sz="2651" b="1" dirty="0">
                <a:solidFill>
                  <a:srgbClr val="231F20"/>
                </a:solidFill>
                <a:latin typeface="Arial"/>
                <a:cs typeface="Arial"/>
              </a:rPr>
              <a:t>(40-70 º</a:t>
            </a:r>
            <a:r>
              <a:rPr sz="2651" b="1" spc="-2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651" b="1" spc="-295" dirty="0">
                <a:solidFill>
                  <a:srgbClr val="231F20"/>
                </a:solidFill>
                <a:latin typeface="Arial"/>
                <a:cs typeface="Arial"/>
              </a:rPr>
              <a:t>C)</a:t>
            </a:r>
            <a:endParaRPr sz="2651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3365CC"/>
              </a:buClr>
              <a:buFont typeface="Bookman Old Style"/>
              <a:buChar char=""/>
            </a:pPr>
            <a:endParaRPr sz="2907">
              <a:latin typeface="Arial"/>
              <a:cs typeface="Arial"/>
            </a:endParaRPr>
          </a:p>
          <a:p>
            <a:pPr marL="335567" indent="-325250">
              <a:spcBef>
                <a:spcPts val="2407"/>
              </a:spcBef>
              <a:buClr>
                <a:srgbClr val="3365CC"/>
              </a:buClr>
              <a:buFont typeface="Bookman Old Style"/>
              <a:buChar char=""/>
              <a:tabLst>
                <a:tab pos="336110" algn="l"/>
              </a:tabLst>
            </a:pPr>
            <a:r>
              <a:rPr sz="2651" b="1" dirty="0">
                <a:solidFill>
                  <a:srgbClr val="231F20"/>
                </a:solidFill>
                <a:latin typeface="Arial"/>
                <a:cs typeface="Arial"/>
              </a:rPr>
              <a:t>Extension (72 º</a:t>
            </a:r>
            <a:r>
              <a:rPr sz="2651" b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651" b="1" spc="-4" dirty="0">
                <a:solidFill>
                  <a:srgbClr val="231F20"/>
                </a:solidFill>
                <a:latin typeface="Arial"/>
                <a:cs typeface="Arial"/>
              </a:rPr>
              <a:t>C)</a:t>
            </a:r>
            <a:endParaRPr sz="265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798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7727" y="604491"/>
            <a:ext cx="6137676" cy="224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3" name="object 3"/>
          <p:cNvGrpSpPr/>
          <p:nvPr/>
        </p:nvGrpSpPr>
        <p:grpSpPr>
          <a:xfrm>
            <a:off x="1226153" y="1389931"/>
            <a:ext cx="1827714" cy="1052320"/>
            <a:chOff x="1433918" y="1393672"/>
            <a:chExt cx="2137410" cy="1230630"/>
          </a:xfrm>
        </p:grpSpPr>
        <p:sp>
          <p:nvSpPr>
            <p:cNvPr id="4" name="object 4"/>
            <p:cNvSpPr/>
            <p:nvPr/>
          </p:nvSpPr>
          <p:spPr>
            <a:xfrm>
              <a:off x="1444047" y="1403799"/>
              <a:ext cx="2117820" cy="12098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5" name="object 5"/>
            <p:cNvSpPr/>
            <p:nvPr/>
          </p:nvSpPr>
          <p:spPr>
            <a:xfrm>
              <a:off x="1438986" y="1398739"/>
              <a:ext cx="2127250" cy="1220470"/>
            </a:xfrm>
            <a:custGeom>
              <a:avLst/>
              <a:gdLst/>
              <a:ahLst/>
              <a:cxnLst/>
              <a:rect l="l" t="t" r="r" b="b"/>
              <a:pathLst>
                <a:path w="2127250" h="1220470">
                  <a:moveTo>
                    <a:pt x="2126792" y="1220012"/>
                  </a:moveTo>
                  <a:lnTo>
                    <a:pt x="2126792" y="0"/>
                  </a:lnTo>
                  <a:lnTo>
                    <a:pt x="0" y="0"/>
                  </a:lnTo>
                  <a:lnTo>
                    <a:pt x="0" y="1220012"/>
                  </a:lnTo>
                  <a:lnTo>
                    <a:pt x="2126792" y="1220012"/>
                  </a:lnTo>
                  <a:close/>
                </a:path>
              </a:pathLst>
            </a:custGeom>
            <a:ln w="1013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199438" y="2797770"/>
            <a:ext cx="1423727" cy="1211960"/>
            <a:chOff x="1402676" y="3040062"/>
            <a:chExt cx="1664970" cy="1417320"/>
          </a:xfrm>
        </p:grpSpPr>
        <p:sp>
          <p:nvSpPr>
            <p:cNvPr id="7" name="object 7"/>
            <p:cNvSpPr/>
            <p:nvPr/>
          </p:nvSpPr>
          <p:spPr>
            <a:xfrm>
              <a:off x="1412811" y="3050189"/>
              <a:ext cx="1654310" cy="13964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8" name="object 8"/>
            <p:cNvSpPr/>
            <p:nvPr/>
          </p:nvSpPr>
          <p:spPr>
            <a:xfrm>
              <a:off x="1407744" y="3045129"/>
              <a:ext cx="1651635" cy="1407160"/>
            </a:xfrm>
            <a:custGeom>
              <a:avLst/>
              <a:gdLst/>
              <a:ahLst/>
              <a:cxnLst/>
              <a:rect l="l" t="t" r="r" b="b"/>
              <a:pathLst>
                <a:path w="1651635" h="1407160">
                  <a:moveTo>
                    <a:pt x="1651457" y="1406601"/>
                  </a:moveTo>
                  <a:lnTo>
                    <a:pt x="1651457" y="0"/>
                  </a:lnTo>
                  <a:lnTo>
                    <a:pt x="0" y="0"/>
                  </a:lnTo>
                  <a:lnTo>
                    <a:pt x="0" y="1406601"/>
                  </a:lnTo>
                  <a:lnTo>
                    <a:pt x="1651457" y="1406601"/>
                  </a:lnTo>
                  <a:close/>
                </a:path>
              </a:pathLst>
            </a:custGeom>
            <a:ln w="1013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08245" y="1687382"/>
            <a:ext cx="4532905" cy="1087072"/>
            <a:chOff x="4570476" y="1741525"/>
            <a:chExt cx="5300980" cy="1271270"/>
          </a:xfrm>
        </p:grpSpPr>
        <p:sp>
          <p:nvSpPr>
            <p:cNvPr id="10" name="object 10"/>
            <p:cNvSpPr/>
            <p:nvPr/>
          </p:nvSpPr>
          <p:spPr>
            <a:xfrm>
              <a:off x="4580636" y="1751651"/>
              <a:ext cx="5290299" cy="12504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5543" y="1746592"/>
              <a:ext cx="5287645" cy="1261110"/>
            </a:xfrm>
            <a:custGeom>
              <a:avLst/>
              <a:gdLst/>
              <a:ahLst/>
              <a:cxnLst/>
              <a:rect l="l" t="t" r="r" b="b"/>
              <a:pathLst>
                <a:path w="5287645" h="1261110">
                  <a:moveTo>
                    <a:pt x="5287022" y="1260538"/>
                  </a:moveTo>
                  <a:lnTo>
                    <a:pt x="5287022" y="0"/>
                  </a:lnTo>
                  <a:lnTo>
                    <a:pt x="0" y="0"/>
                  </a:lnTo>
                  <a:lnTo>
                    <a:pt x="0" y="1260538"/>
                  </a:lnTo>
                  <a:lnTo>
                    <a:pt x="5287022" y="1260538"/>
                  </a:lnTo>
                  <a:close/>
                </a:path>
              </a:pathLst>
            </a:custGeom>
            <a:ln w="10134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2" name="object 12"/>
            <p:cNvSpPr/>
            <p:nvPr/>
          </p:nvSpPr>
          <p:spPr>
            <a:xfrm>
              <a:off x="6113043" y="2302979"/>
              <a:ext cx="1607820" cy="6350"/>
            </a:xfrm>
            <a:custGeom>
              <a:avLst/>
              <a:gdLst/>
              <a:ahLst/>
              <a:cxnLst/>
              <a:rect l="l" t="t" r="r" b="b"/>
              <a:pathLst>
                <a:path w="1607820" h="6350">
                  <a:moveTo>
                    <a:pt x="0" y="5905"/>
                  </a:moveTo>
                  <a:lnTo>
                    <a:pt x="1607553" y="0"/>
                  </a:lnTo>
                </a:path>
              </a:pathLst>
            </a:custGeom>
            <a:ln w="31242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3" name="object 13"/>
            <p:cNvSpPr/>
            <p:nvPr/>
          </p:nvSpPr>
          <p:spPr>
            <a:xfrm>
              <a:off x="7637856" y="2252319"/>
              <a:ext cx="255904" cy="103505"/>
            </a:xfrm>
            <a:custGeom>
              <a:avLst/>
              <a:gdLst/>
              <a:ahLst/>
              <a:cxnLst/>
              <a:rect l="l" t="t" r="r" b="b"/>
              <a:pathLst>
                <a:path w="255904" h="103505">
                  <a:moveTo>
                    <a:pt x="255816" y="49822"/>
                  </a:moveTo>
                  <a:lnTo>
                    <a:pt x="0" y="0"/>
                  </a:lnTo>
                  <a:lnTo>
                    <a:pt x="81051" y="51511"/>
                  </a:lnTo>
                  <a:lnTo>
                    <a:pt x="838" y="103009"/>
                  </a:lnTo>
                  <a:lnTo>
                    <a:pt x="255816" y="49822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4" name="object 14"/>
            <p:cNvSpPr/>
            <p:nvPr/>
          </p:nvSpPr>
          <p:spPr>
            <a:xfrm>
              <a:off x="6481952" y="1948421"/>
              <a:ext cx="717702" cy="21529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5" name="object 15"/>
            <p:cNvSpPr/>
            <p:nvPr/>
          </p:nvSpPr>
          <p:spPr>
            <a:xfrm>
              <a:off x="6481991" y="1948370"/>
              <a:ext cx="718185" cy="215900"/>
            </a:xfrm>
            <a:custGeom>
              <a:avLst/>
              <a:gdLst/>
              <a:ahLst/>
              <a:cxnLst/>
              <a:rect l="l" t="t" r="r" b="b"/>
              <a:pathLst>
                <a:path w="718184" h="215900">
                  <a:moveTo>
                    <a:pt x="717651" y="215303"/>
                  </a:moveTo>
                  <a:lnTo>
                    <a:pt x="717651" y="0"/>
                  </a:lnTo>
                  <a:lnTo>
                    <a:pt x="0" y="0"/>
                  </a:lnTo>
                  <a:lnTo>
                    <a:pt x="0" y="215303"/>
                  </a:lnTo>
                  <a:lnTo>
                    <a:pt x="717651" y="215303"/>
                  </a:lnTo>
                  <a:close/>
                </a:path>
              </a:pathLst>
            </a:custGeom>
            <a:ln w="10134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6" name="object 16"/>
            <p:cNvSpPr/>
            <p:nvPr/>
          </p:nvSpPr>
          <p:spPr>
            <a:xfrm>
              <a:off x="6613652" y="1971662"/>
              <a:ext cx="461009" cy="117475"/>
            </a:xfrm>
            <a:custGeom>
              <a:avLst/>
              <a:gdLst/>
              <a:ahLst/>
              <a:cxnLst/>
              <a:rect l="l" t="t" r="r" b="b"/>
              <a:pathLst>
                <a:path w="461009" h="117475">
                  <a:moveTo>
                    <a:pt x="114325" y="0"/>
                  </a:moveTo>
                  <a:lnTo>
                    <a:pt x="111251" y="0"/>
                  </a:lnTo>
                  <a:lnTo>
                    <a:pt x="109105" y="2717"/>
                  </a:lnTo>
                  <a:lnTo>
                    <a:pt x="106832" y="4076"/>
                  </a:lnTo>
                  <a:lnTo>
                    <a:pt x="103200" y="4076"/>
                  </a:lnTo>
                  <a:lnTo>
                    <a:pt x="100952" y="3657"/>
                  </a:lnTo>
                  <a:lnTo>
                    <a:pt x="92443" y="1524"/>
                  </a:lnTo>
                  <a:lnTo>
                    <a:pt x="88988" y="774"/>
                  </a:lnTo>
                  <a:lnTo>
                    <a:pt x="86448" y="434"/>
                  </a:lnTo>
                  <a:lnTo>
                    <a:pt x="84213" y="165"/>
                  </a:lnTo>
                  <a:lnTo>
                    <a:pt x="81216" y="0"/>
                  </a:lnTo>
                  <a:lnTo>
                    <a:pt x="77977" y="0"/>
                  </a:lnTo>
                  <a:lnTo>
                    <a:pt x="39442" y="8952"/>
                  </a:lnTo>
                  <a:lnTo>
                    <a:pt x="7019" y="39211"/>
                  </a:lnTo>
                  <a:lnTo>
                    <a:pt x="0" y="68072"/>
                  </a:lnTo>
                  <a:lnTo>
                    <a:pt x="433" y="75289"/>
                  </a:lnTo>
                  <a:lnTo>
                    <a:pt x="24447" y="111506"/>
                  </a:lnTo>
                  <a:lnTo>
                    <a:pt x="26263" y="112271"/>
                  </a:lnTo>
                  <a:lnTo>
                    <a:pt x="26263" y="77203"/>
                  </a:lnTo>
                  <a:lnTo>
                    <a:pt x="26789" y="67723"/>
                  </a:lnTo>
                  <a:lnTo>
                    <a:pt x="43918" y="25463"/>
                  </a:lnTo>
                  <a:lnTo>
                    <a:pt x="70802" y="6489"/>
                  </a:lnTo>
                  <a:lnTo>
                    <a:pt x="86448" y="6489"/>
                  </a:lnTo>
                  <a:lnTo>
                    <a:pt x="92443" y="8775"/>
                  </a:lnTo>
                  <a:lnTo>
                    <a:pt x="100977" y="17932"/>
                  </a:lnTo>
                  <a:lnTo>
                    <a:pt x="103327" y="25425"/>
                  </a:lnTo>
                  <a:lnTo>
                    <a:pt x="103771" y="35839"/>
                  </a:lnTo>
                  <a:lnTo>
                    <a:pt x="106629" y="35839"/>
                  </a:lnTo>
                  <a:lnTo>
                    <a:pt x="114325" y="0"/>
                  </a:lnTo>
                  <a:close/>
                </a:path>
                <a:path w="461009" h="117475">
                  <a:moveTo>
                    <a:pt x="73456" y="113993"/>
                  </a:moveTo>
                  <a:lnTo>
                    <a:pt x="73456" y="70916"/>
                  </a:lnTo>
                  <a:lnTo>
                    <a:pt x="72745" y="74155"/>
                  </a:lnTo>
                  <a:lnTo>
                    <a:pt x="62877" y="108604"/>
                  </a:lnTo>
                  <a:lnTo>
                    <a:pt x="62738" y="108696"/>
                  </a:lnTo>
                  <a:lnTo>
                    <a:pt x="58674" y="110236"/>
                  </a:lnTo>
                  <a:lnTo>
                    <a:pt x="55118" y="111036"/>
                  </a:lnTo>
                  <a:lnTo>
                    <a:pt x="45237" y="111036"/>
                  </a:lnTo>
                  <a:lnTo>
                    <a:pt x="26263" y="77203"/>
                  </a:lnTo>
                  <a:lnTo>
                    <a:pt x="26263" y="112271"/>
                  </a:lnTo>
                  <a:lnTo>
                    <a:pt x="30007" y="113848"/>
                  </a:lnTo>
                  <a:lnTo>
                    <a:pt x="36133" y="115523"/>
                  </a:lnTo>
                  <a:lnTo>
                    <a:pt x="42823" y="116529"/>
                  </a:lnTo>
                  <a:lnTo>
                    <a:pt x="49208" y="116825"/>
                  </a:lnTo>
                  <a:lnTo>
                    <a:pt x="51547" y="116796"/>
                  </a:lnTo>
                  <a:lnTo>
                    <a:pt x="59724" y="116412"/>
                  </a:lnTo>
                  <a:lnTo>
                    <a:pt x="69143" y="115055"/>
                  </a:lnTo>
                  <a:lnTo>
                    <a:pt x="73456" y="113993"/>
                  </a:lnTo>
                  <a:close/>
                </a:path>
                <a:path w="461009" h="117475">
                  <a:moveTo>
                    <a:pt x="110820" y="59042"/>
                  </a:moveTo>
                  <a:lnTo>
                    <a:pt x="62738" y="59042"/>
                  </a:lnTo>
                  <a:lnTo>
                    <a:pt x="61912" y="62115"/>
                  </a:lnTo>
                  <a:lnTo>
                    <a:pt x="66141" y="62115"/>
                  </a:lnTo>
                  <a:lnTo>
                    <a:pt x="69143" y="62828"/>
                  </a:lnTo>
                  <a:lnTo>
                    <a:pt x="72593" y="65620"/>
                  </a:lnTo>
                  <a:lnTo>
                    <a:pt x="73456" y="67335"/>
                  </a:lnTo>
                  <a:lnTo>
                    <a:pt x="73456" y="113993"/>
                  </a:lnTo>
                  <a:lnTo>
                    <a:pt x="78331" y="112793"/>
                  </a:lnTo>
                  <a:lnTo>
                    <a:pt x="87287" y="109626"/>
                  </a:lnTo>
                  <a:lnTo>
                    <a:pt x="96964" y="76301"/>
                  </a:lnTo>
                  <a:lnTo>
                    <a:pt x="98120" y="71805"/>
                  </a:lnTo>
                  <a:lnTo>
                    <a:pt x="98971" y="69011"/>
                  </a:lnTo>
                  <a:lnTo>
                    <a:pt x="110070" y="62115"/>
                  </a:lnTo>
                  <a:lnTo>
                    <a:pt x="110820" y="59042"/>
                  </a:lnTo>
                  <a:close/>
                </a:path>
                <a:path w="461009" h="117475">
                  <a:moveTo>
                    <a:pt x="148272" y="33160"/>
                  </a:moveTo>
                  <a:lnTo>
                    <a:pt x="148272" y="11709"/>
                  </a:lnTo>
                  <a:lnTo>
                    <a:pt x="122351" y="100672"/>
                  </a:lnTo>
                  <a:lnTo>
                    <a:pt x="119329" y="105384"/>
                  </a:lnTo>
                  <a:lnTo>
                    <a:pt x="115150" y="108457"/>
                  </a:lnTo>
                  <a:lnTo>
                    <a:pt x="112788" y="110159"/>
                  </a:lnTo>
                  <a:lnTo>
                    <a:pt x="109372" y="111086"/>
                  </a:lnTo>
                  <a:lnTo>
                    <a:pt x="104927" y="111251"/>
                  </a:lnTo>
                  <a:lnTo>
                    <a:pt x="104178" y="114338"/>
                  </a:lnTo>
                  <a:lnTo>
                    <a:pt x="129413" y="114338"/>
                  </a:lnTo>
                  <a:lnTo>
                    <a:pt x="129413" y="99847"/>
                  </a:lnTo>
                  <a:lnTo>
                    <a:pt x="129844" y="97320"/>
                  </a:lnTo>
                  <a:lnTo>
                    <a:pt x="148272" y="33160"/>
                  </a:lnTo>
                  <a:close/>
                </a:path>
                <a:path w="461009" h="117475">
                  <a:moveTo>
                    <a:pt x="141935" y="111251"/>
                  </a:moveTo>
                  <a:lnTo>
                    <a:pt x="137375" y="111086"/>
                  </a:lnTo>
                  <a:lnTo>
                    <a:pt x="134150" y="110172"/>
                  </a:lnTo>
                  <a:lnTo>
                    <a:pt x="130352" y="106819"/>
                  </a:lnTo>
                  <a:lnTo>
                    <a:pt x="129413" y="104622"/>
                  </a:lnTo>
                  <a:lnTo>
                    <a:pt x="129413" y="114338"/>
                  </a:lnTo>
                  <a:lnTo>
                    <a:pt x="141122" y="114338"/>
                  </a:lnTo>
                  <a:lnTo>
                    <a:pt x="141935" y="111251"/>
                  </a:lnTo>
                  <a:close/>
                </a:path>
                <a:path w="461009" h="117475">
                  <a:moveTo>
                    <a:pt x="274091" y="2527"/>
                  </a:moveTo>
                  <a:lnTo>
                    <a:pt x="234950" y="2527"/>
                  </a:lnTo>
                  <a:lnTo>
                    <a:pt x="182029" y="79286"/>
                  </a:lnTo>
                  <a:lnTo>
                    <a:pt x="173786" y="2527"/>
                  </a:lnTo>
                  <a:lnTo>
                    <a:pt x="133845" y="2527"/>
                  </a:lnTo>
                  <a:lnTo>
                    <a:pt x="132867" y="5613"/>
                  </a:lnTo>
                  <a:lnTo>
                    <a:pt x="137375" y="5638"/>
                  </a:lnTo>
                  <a:lnTo>
                    <a:pt x="140246" y="5994"/>
                  </a:lnTo>
                  <a:lnTo>
                    <a:pt x="143916" y="7531"/>
                  </a:lnTo>
                  <a:lnTo>
                    <a:pt x="145973" y="9182"/>
                  </a:lnTo>
                  <a:lnTo>
                    <a:pt x="148272" y="11709"/>
                  </a:lnTo>
                  <a:lnTo>
                    <a:pt x="148272" y="33160"/>
                  </a:lnTo>
                  <a:lnTo>
                    <a:pt x="152044" y="20027"/>
                  </a:lnTo>
                  <a:lnTo>
                    <a:pt x="162191" y="114338"/>
                  </a:lnTo>
                  <a:lnTo>
                    <a:pt x="165544" y="114338"/>
                  </a:lnTo>
                  <a:lnTo>
                    <a:pt x="229323" y="21843"/>
                  </a:lnTo>
                  <a:lnTo>
                    <a:pt x="229323" y="114338"/>
                  </a:lnTo>
                  <a:lnTo>
                    <a:pt x="231241" y="114338"/>
                  </a:lnTo>
                  <a:lnTo>
                    <a:pt x="231241" y="102146"/>
                  </a:lnTo>
                  <a:lnTo>
                    <a:pt x="231901" y="98806"/>
                  </a:lnTo>
                  <a:lnTo>
                    <a:pt x="255625" y="15938"/>
                  </a:lnTo>
                  <a:lnTo>
                    <a:pt x="258013" y="11379"/>
                  </a:lnTo>
                  <a:lnTo>
                    <a:pt x="263626" y="6756"/>
                  </a:lnTo>
                  <a:lnTo>
                    <a:pt x="267716" y="5613"/>
                  </a:lnTo>
                  <a:lnTo>
                    <a:pt x="273100" y="5613"/>
                  </a:lnTo>
                  <a:lnTo>
                    <a:pt x="274091" y="2527"/>
                  </a:lnTo>
                  <a:close/>
                </a:path>
                <a:path w="461009" h="117475">
                  <a:moveTo>
                    <a:pt x="229323" y="114338"/>
                  </a:moveTo>
                  <a:lnTo>
                    <a:pt x="229323" y="21843"/>
                  </a:lnTo>
                  <a:lnTo>
                    <a:pt x="206540" y="101053"/>
                  </a:lnTo>
                  <a:lnTo>
                    <a:pt x="204127" y="105562"/>
                  </a:lnTo>
                  <a:lnTo>
                    <a:pt x="198399" y="110121"/>
                  </a:lnTo>
                  <a:lnTo>
                    <a:pt x="193979" y="111251"/>
                  </a:lnTo>
                  <a:lnTo>
                    <a:pt x="187985" y="111251"/>
                  </a:lnTo>
                  <a:lnTo>
                    <a:pt x="186994" y="114338"/>
                  </a:lnTo>
                  <a:lnTo>
                    <a:pt x="229323" y="114338"/>
                  </a:lnTo>
                  <a:close/>
                </a:path>
                <a:path w="461009" h="117475">
                  <a:moveTo>
                    <a:pt x="243446" y="111251"/>
                  </a:moveTo>
                  <a:lnTo>
                    <a:pt x="238607" y="111150"/>
                  </a:lnTo>
                  <a:lnTo>
                    <a:pt x="235356" y="110477"/>
                  </a:lnTo>
                  <a:lnTo>
                    <a:pt x="232067" y="108000"/>
                  </a:lnTo>
                  <a:lnTo>
                    <a:pt x="231241" y="106375"/>
                  </a:lnTo>
                  <a:lnTo>
                    <a:pt x="231241" y="114338"/>
                  </a:lnTo>
                  <a:lnTo>
                    <a:pt x="242697" y="114338"/>
                  </a:lnTo>
                  <a:lnTo>
                    <a:pt x="243446" y="111251"/>
                  </a:lnTo>
                  <a:close/>
                </a:path>
                <a:path w="461009" h="117475">
                  <a:moveTo>
                    <a:pt x="381025" y="37769"/>
                  </a:moveTo>
                  <a:lnTo>
                    <a:pt x="381025" y="31572"/>
                  </a:lnTo>
                  <a:lnTo>
                    <a:pt x="379323" y="25438"/>
                  </a:lnTo>
                  <a:lnTo>
                    <a:pt x="372567" y="13246"/>
                  </a:lnTo>
                  <a:lnTo>
                    <a:pt x="367842" y="8509"/>
                  </a:lnTo>
                  <a:lnTo>
                    <a:pt x="355701" y="1701"/>
                  </a:lnTo>
                  <a:lnTo>
                    <a:pt x="349288" y="0"/>
                  </a:lnTo>
                  <a:lnTo>
                    <a:pt x="342484" y="3"/>
                  </a:lnTo>
                  <a:lnTo>
                    <a:pt x="299044" y="17192"/>
                  </a:lnTo>
                  <a:lnTo>
                    <a:pt x="274663" y="50121"/>
                  </a:lnTo>
                  <a:lnTo>
                    <a:pt x="268770" y="77685"/>
                  </a:lnTo>
                  <a:lnTo>
                    <a:pt x="268770" y="83731"/>
                  </a:lnTo>
                  <a:lnTo>
                    <a:pt x="290969" y="115023"/>
                  </a:lnTo>
                  <a:lnTo>
                    <a:pt x="295046" y="116055"/>
                  </a:lnTo>
                  <a:lnTo>
                    <a:pt x="295046" y="89954"/>
                  </a:lnTo>
                  <a:lnTo>
                    <a:pt x="295329" y="83710"/>
                  </a:lnTo>
                  <a:lnTo>
                    <a:pt x="304212" y="44840"/>
                  </a:lnTo>
                  <a:lnTo>
                    <a:pt x="325767" y="10718"/>
                  </a:lnTo>
                  <a:lnTo>
                    <a:pt x="335584" y="6819"/>
                  </a:lnTo>
                  <a:lnTo>
                    <a:pt x="344131" y="6819"/>
                  </a:lnTo>
                  <a:lnTo>
                    <a:pt x="347649" y="8509"/>
                  </a:lnTo>
                  <a:lnTo>
                    <a:pt x="353326" y="15240"/>
                  </a:lnTo>
                  <a:lnTo>
                    <a:pt x="354749" y="20688"/>
                  </a:lnTo>
                  <a:lnTo>
                    <a:pt x="354749" y="96348"/>
                  </a:lnTo>
                  <a:lnTo>
                    <a:pt x="360910" y="89293"/>
                  </a:lnTo>
                  <a:lnTo>
                    <a:pt x="367753" y="79540"/>
                  </a:lnTo>
                  <a:lnTo>
                    <a:pt x="373556" y="69077"/>
                  </a:lnTo>
                  <a:lnTo>
                    <a:pt x="377704" y="58626"/>
                  </a:lnTo>
                  <a:lnTo>
                    <a:pt x="380194" y="48189"/>
                  </a:lnTo>
                  <a:lnTo>
                    <a:pt x="381025" y="37769"/>
                  </a:lnTo>
                  <a:close/>
                </a:path>
                <a:path w="461009" h="117475">
                  <a:moveTo>
                    <a:pt x="354749" y="96348"/>
                  </a:moveTo>
                  <a:lnTo>
                    <a:pt x="354749" y="28193"/>
                  </a:lnTo>
                  <a:lnTo>
                    <a:pt x="354249" y="37519"/>
                  </a:lnTo>
                  <a:lnTo>
                    <a:pt x="352750" y="47474"/>
                  </a:lnTo>
                  <a:lnTo>
                    <a:pt x="337619" y="89554"/>
                  </a:lnTo>
                  <a:lnTo>
                    <a:pt x="316738" y="110261"/>
                  </a:lnTo>
                  <a:lnTo>
                    <a:pt x="306095" y="110261"/>
                  </a:lnTo>
                  <a:lnTo>
                    <a:pt x="302348" y="108559"/>
                  </a:lnTo>
                  <a:lnTo>
                    <a:pt x="296506" y="101701"/>
                  </a:lnTo>
                  <a:lnTo>
                    <a:pt x="295046" y="96647"/>
                  </a:lnTo>
                  <a:lnTo>
                    <a:pt x="295046" y="116055"/>
                  </a:lnTo>
                  <a:lnTo>
                    <a:pt x="298246" y="116865"/>
                  </a:lnTo>
                  <a:lnTo>
                    <a:pt x="309194" y="116768"/>
                  </a:lnTo>
                  <a:lnTo>
                    <a:pt x="315963" y="116428"/>
                  </a:lnTo>
                  <a:lnTo>
                    <a:pt x="353656" y="97599"/>
                  </a:lnTo>
                  <a:lnTo>
                    <a:pt x="354749" y="96348"/>
                  </a:lnTo>
                  <a:close/>
                </a:path>
                <a:path w="461009" h="117475">
                  <a:moveTo>
                    <a:pt x="430898" y="108198"/>
                  </a:moveTo>
                  <a:lnTo>
                    <a:pt x="430898" y="91351"/>
                  </a:lnTo>
                  <a:lnTo>
                    <a:pt x="428993" y="97751"/>
                  </a:lnTo>
                  <a:lnTo>
                    <a:pt x="422630" y="106337"/>
                  </a:lnTo>
                  <a:lnTo>
                    <a:pt x="419633" y="108064"/>
                  </a:lnTo>
                  <a:lnTo>
                    <a:pt x="413486" y="108064"/>
                  </a:lnTo>
                  <a:lnTo>
                    <a:pt x="410019" y="106641"/>
                  </a:lnTo>
                  <a:lnTo>
                    <a:pt x="401675" y="100977"/>
                  </a:lnTo>
                  <a:lnTo>
                    <a:pt x="398538" y="99110"/>
                  </a:lnTo>
                  <a:lnTo>
                    <a:pt x="396455" y="98234"/>
                  </a:lnTo>
                  <a:lnTo>
                    <a:pt x="395236" y="97675"/>
                  </a:lnTo>
                  <a:lnTo>
                    <a:pt x="393979" y="97409"/>
                  </a:lnTo>
                  <a:lnTo>
                    <a:pt x="390080" y="97409"/>
                  </a:lnTo>
                  <a:lnTo>
                    <a:pt x="387908" y="98234"/>
                  </a:lnTo>
                  <a:lnTo>
                    <a:pt x="384390" y="101536"/>
                  </a:lnTo>
                  <a:lnTo>
                    <a:pt x="383514" y="103619"/>
                  </a:lnTo>
                  <a:lnTo>
                    <a:pt x="383514" y="108966"/>
                  </a:lnTo>
                  <a:lnTo>
                    <a:pt x="384670" y="111226"/>
                  </a:lnTo>
                  <a:lnTo>
                    <a:pt x="390321" y="115404"/>
                  </a:lnTo>
                  <a:lnTo>
                    <a:pt x="395236" y="116627"/>
                  </a:lnTo>
                  <a:lnTo>
                    <a:pt x="402971" y="116554"/>
                  </a:lnTo>
                  <a:lnTo>
                    <a:pt x="410845" y="115967"/>
                  </a:lnTo>
                  <a:lnTo>
                    <a:pt x="419269" y="113958"/>
                  </a:lnTo>
                  <a:lnTo>
                    <a:pt x="427138" y="110609"/>
                  </a:lnTo>
                  <a:lnTo>
                    <a:pt x="430898" y="108198"/>
                  </a:lnTo>
                  <a:close/>
                </a:path>
                <a:path w="461009" h="117475">
                  <a:moveTo>
                    <a:pt x="440347" y="44983"/>
                  </a:moveTo>
                  <a:lnTo>
                    <a:pt x="440347" y="27863"/>
                  </a:lnTo>
                  <a:lnTo>
                    <a:pt x="438937" y="31813"/>
                  </a:lnTo>
                  <a:lnTo>
                    <a:pt x="433285" y="39179"/>
                  </a:lnTo>
                  <a:lnTo>
                    <a:pt x="428739" y="42392"/>
                  </a:lnTo>
                  <a:lnTo>
                    <a:pt x="422490" y="45148"/>
                  </a:lnTo>
                  <a:lnTo>
                    <a:pt x="417817" y="47294"/>
                  </a:lnTo>
                  <a:lnTo>
                    <a:pt x="411670" y="48920"/>
                  </a:lnTo>
                  <a:lnTo>
                    <a:pt x="404037" y="50025"/>
                  </a:lnTo>
                  <a:lnTo>
                    <a:pt x="402971" y="53543"/>
                  </a:lnTo>
                  <a:lnTo>
                    <a:pt x="430898" y="77660"/>
                  </a:lnTo>
                  <a:lnTo>
                    <a:pt x="430898" y="108198"/>
                  </a:lnTo>
                  <a:lnTo>
                    <a:pt x="432930" y="106895"/>
                  </a:lnTo>
                  <a:lnTo>
                    <a:pt x="432930" y="47117"/>
                  </a:lnTo>
                  <a:lnTo>
                    <a:pt x="439635" y="45250"/>
                  </a:lnTo>
                  <a:lnTo>
                    <a:pt x="440347" y="44983"/>
                  </a:lnTo>
                  <a:close/>
                </a:path>
                <a:path w="461009" h="117475">
                  <a:moveTo>
                    <a:pt x="460692" y="25577"/>
                  </a:moveTo>
                  <a:lnTo>
                    <a:pt x="460692" y="15354"/>
                  </a:lnTo>
                  <a:lnTo>
                    <a:pt x="458431" y="10452"/>
                  </a:lnTo>
                  <a:lnTo>
                    <a:pt x="449402" y="2264"/>
                  </a:lnTo>
                  <a:lnTo>
                    <a:pt x="443560" y="215"/>
                  </a:lnTo>
                  <a:lnTo>
                    <a:pt x="430542" y="215"/>
                  </a:lnTo>
                  <a:lnTo>
                    <a:pt x="425335" y="1714"/>
                  </a:lnTo>
                  <a:lnTo>
                    <a:pt x="416064" y="7658"/>
                  </a:lnTo>
                  <a:lnTo>
                    <a:pt x="411429" y="12623"/>
                  </a:lnTo>
                  <a:lnTo>
                    <a:pt x="406819" y="19570"/>
                  </a:lnTo>
                  <a:lnTo>
                    <a:pt x="410121" y="21221"/>
                  </a:lnTo>
                  <a:lnTo>
                    <a:pt x="413130" y="17233"/>
                  </a:lnTo>
                  <a:lnTo>
                    <a:pt x="415925" y="14452"/>
                  </a:lnTo>
                  <a:lnTo>
                    <a:pt x="421068" y="11252"/>
                  </a:lnTo>
                  <a:lnTo>
                    <a:pt x="423862" y="10439"/>
                  </a:lnTo>
                  <a:lnTo>
                    <a:pt x="430898" y="10516"/>
                  </a:lnTo>
                  <a:lnTo>
                    <a:pt x="433908" y="11734"/>
                  </a:lnTo>
                  <a:lnTo>
                    <a:pt x="439064" y="16903"/>
                  </a:lnTo>
                  <a:lnTo>
                    <a:pt x="440347" y="20002"/>
                  </a:lnTo>
                  <a:lnTo>
                    <a:pt x="440347" y="44983"/>
                  </a:lnTo>
                  <a:lnTo>
                    <a:pt x="444550" y="43408"/>
                  </a:lnTo>
                  <a:lnTo>
                    <a:pt x="451954" y="39116"/>
                  </a:lnTo>
                  <a:lnTo>
                    <a:pt x="455193" y="36207"/>
                  </a:lnTo>
                  <a:lnTo>
                    <a:pt x="459587" y="29502"/>
                  </a:lnTo>
                  <a:lnTo>
                    <a:pt x="460692" y="25577"/>
                  </a:lnTo>
                  <a:close/>
                </a:path>
                <a:path w="461009" h="117475">
                  <a:moveTo>
                    <a:pt x="451230" y="73748"/>
                  </a:moveTo>
                  <a:lnTo>
                    <a:pt x="451230" y="66827"/>
                  </a:lnTo>
                  <a:lnTo>
                    <a:pt x="449402" y="60909"/>
                  </a:lnTo>
                  <a:lnTo>
                    <a:pt x="443268" y="52717"/>
                  </a:lnTo>
                  <a:lnTo>
                    <a:pt x="439064" y="49790"/>
                  </a:lnTo>
                  <a:lnTo>
                    <a:pt x="432930" y="47117"/>
                  </a:lnTo>
                  <a:lnTo>
                    <a:pt x="432930" y="106895"/>
                  </a:lnTo>
                  <a:lnTo>
                    <a:pt x="451230" y="73748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7" name="object 17"/>
            <p:cNvSpPr/>
            <p:nvPr/>
          </p:nvSpPr>
          <p:spPr>
            <a:xfrm>
              <a:off x="9000540" y="2443137"/>
              <a:ext cx="828040" cy="6350"/>
            </a:xfrm>
            <a:custGeom>
              <a:avLst/>
              <a:gdLst/>
              <a:ahLst/>
              <a:cxnLst/>
              <a:rect l="l" t="t" r="r" b="b"/>
              <a:pathLst>
                <a:path w="828040" h="6350">
                  <a:moveTo>
                    <a:pt x="0" y="5905"/>
                  </a:moveTo>
                  <a:lnTo>
                    <a:pt x="827430" y="0"/>
                  </a:lnTo>
                </a:path>
              </a:pathLst>
            </a:custGeom>
            <a:ln w="31242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8" name="object 18"/>
            <p:cNvSpPr/>
            <p:nvPr/>
          </p:nvSpPr>
          <p:spPr>
            <a:xfrm>
              <a:off x="8829154" y="2397544"/>
              <a:ext cx="255270" cy="103505"/>
            </a:xfrm>
            <a:custGeom>
              <a:avLst/>
              <a:gdLst/>
              <a:ahLst/>
              <a:cxnLst/>
              <a:rect l="l" t="t" r="r" b="b"/>
              <a:pathLst>
                <a:path w="255270" h="103505">
                  <a:moveTo>
                    <a:pt x="254990" y="103009"/>
                  </a:moveTo>
                  <a:lnTo>
                    <a:pt x="173926" y="51498"/>
                  </a:lnTo>
                  <a:lnTo>
                    <a:pt x="254127" y="0"/>
                  </a:lnTo>
                  <a:lnTo>
                    <a:pt x="0" y="53187"/>
                  </a:lnTo>
                  <a:lnTo>
                    <a:pt x="254990" y="10300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9" name="object 19"/>
            <p:cNvSpPr/>
            <p:nvPr/>
          </p:nvSpPr>
          <p:spPr>
            <a:xfrm>
              <a:off x="4979987" y="2576537"/>
              <a:ext cx="964565" cy="6985"/>
            </a:xfrm>
            <a:custGeom>
              <a:avLst/>
              <a:gdLst/>
              <a:ahLst/>
              <a:cxnLst/>
              <a:rect l="l" t="t" r="r" b="b"/>
              <a:pathLst>
                <a:path w="964564" h="6985">
                  <a:moveTo>
                    <a:pt x="0" y="6756"/>
                  </a:moveTo>
                  <a:lnTo>
                    <a:pt x="964196" y="0"/>
                  </a:lnTo>
                </a:path>
              </a:pathLst>
            </a:custGeom>
            <a:ln w="31241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0" name="object 20"/>
            <p:cNvSpPr/>
            <p:nvPr/>
          </p:nvSpPr>
          <p:spPr>
            <a:xfrm>
              <a:off x="9036012" y="2546946"/>
              <a:ext cx="717702" cy="2145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1" name="object 21"/>
            <p:cNvSpPr/>
            <p:nvPr/>
          </p:nvSpPr>
          <p:spPr>
            <a:xfrm>
              <a:off x="9035999" y="2546985"/>
              <a:ext cx="718185" cy="214629"/>
            </a:xfrm>
            <a:custGeom>
              <a:avLst/>
              <a:gdLst/>
              <a:ahLst/>
              <a:cxnLst/>
              <a:rect l="l" t="t" r="r" b="b"/>
              <a:pathLst>
                <a:path w="718184" h="214630">
                  <a:moveTo>
                    <a:pt x="717651" y="214452"/>
                  </a:moveTo>
                  <a:lnTo>
                    <a:pt x="717651" y="0"/>
                  </a:lnTo>
                  <a:lnTo>
                    <a:pt x="0" y="0"/>
                  </a:lnTo>
                  <a:lnTo>
                    <a:pt x="0" y="214452"/>
                  </a:lnTo>
                  <a:lnTo>
                    <a:pt x="717651" y="214452"/>
                  </a:lnTo>
                  <a:close/>
                </a:path>
              </a:pathLst>
            </a:custGeom>
            <a:ln w="10134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2" name="object 22"/>
            <p:cNvSpPr/>
            <p:nvPr/>
          </p:nvSpPr>
          <p:spPr>
            <a:xfrm>
              <a:off x="9167660" y="2569426"/>
              <a:ext cx="467995" cy="117475"/>
            </a:xfrm>
            <a:custGeom>
              <a:avLst/>
              <a:gdLst/>
              <a:ahLst/>
              <a:cxnLst/>
              <a:rect l="l" t="t" r="r" b="b"/>
              <a:pathLst>
                <a:path w="467995" h="117475">
                  <a:moveTo>
                    <a:pt x="114338" y="0"/>
                  </a:moveTo>
                  <a:lnTo>
                    <a:pt x="111251" y="0"/>
                  </a:lnTo>
                  <a:lnTo>
                    <a:pt x="109118" y="2717"/>
                  </a:lnTo>
                  <a:lnTo>
                    <a:pt x="106832" y="4076"/>
                  </a:lnTo>
                  <a:lnTo>
                    <a:pt x="103212" y="4076"/>
                  </a:lnTo>
                  <a:lnTo>
                    <a:pt x="100964" y="3657"/>
                  </a:lnTo>
                  <a:lnTo>
                    <a:pt x="92443" y="1536"/>
                  </a:lnTo>
                  <a:lnTo>
                    <a:pt x="88988" y="774"/>
                  </a:lnTo>
                  <a:lnTo>
                    <a:pt x="86448" y="434"/>
                  </a:lnTo>
                  <a:lnTo>
                    <a:pt x="84213" y="165"/>
                  </a:lnTo>
                  <a:lnTo>
                    <a:pt x="81229" y="0"/>
                  </a:lnTo>
                  <a:lnTo>
                    <a:pt x="77990" y="0"/>
                  </a:lnTo>
                  <a:lnTo>
                    <a:pt x="39443" y="8952"/>
                  </a:lnTo>
                  <a:lnTo>
                    <a:pt x="7019" y="39211"/>
                  </a:lnTo>
                  <a:lnTo>
                    <a:pt x="0" y="68071"/>
                  </a:lnTo>
                  <a:lnTo>
                    <a:pt x="433" y="75289"/>
                  </a:lnTo>
                  <a:lnTo>
                    <a:pt x="24447" y="111506"/>
                  </a:lnTo>
                  <a:lnTo>
                    <a:pt x="26276" y="112275"/>
                  </a:lnTo>
                  <a:lnTo>
                    <a:pt x="26276" y="77203"/>
                  </a:lnTo>
                  <a:lnTo>
                    <a:pt x="26800" y="67723"/>
                  </a:lnTo>
                  <a:lnTo>
                    <a:pt x="43924" y="25468"/>
                  </a:lnTo>
                  <a:lnTo>
                    <a:pt x="70815" y="6489"/>
                  </a:lnTo>
                  <a:lnTo>
                    <a:pt x="86448" y="6489"/>
                  </a:lnTo>
                  <a:lnTo>
                    <a:pt x="92443" y="8775"/>
                  </a:lnTo>
                  <a:lnTo>
                    <a:pt x="100977" y="17932"/>
                  </a:lnTo>
                  <a:lnTo>
                    <a:pt x="103339" y="25425"/>
                  </a:lnTo>
                  <a:lnTo>
                    <a:pt x="103784" y="35839"/>
                  </a:lnTo>
                  <a:lnTo>
                    <a:pt x="106641" y="35839"/>
                  </a:lnTo>
                  <a:lnTo>
                    <a:pt x="114338" y="0"/>
                  </a:lnTo>
                  <a:close/>
                </a:path>
                <a:path w="467995" h="117475">
                  <a:moveTo>
                    <a:pt x="73456" y="113993"/>
                  </a:moveTo>
                  <a:lnTo>
                    <a:pt x="73456" y="70916"/>
                  </a:lnTo>
                  <a:lnTo>
                    <a:pt x="72745" y="74155"/>
                  </a:lnTo>
                  <a:lnTo>
                    <a:pt x="62877" y="108604"/>
                  </a:lnTo>
                  <a:lnTo>
                    <a:pt x="62737" y="108696"/>
                  </a:lnTo>
                  <a:lnTo>
                    <a:pt x="58673" y="110236"/>
                  </a:lnTo>
                  <a:lnTo>
                    <a:pt x="55117" y="111036"/>
                  </a:lnTo>
                  <a:lnTo>
                    <a:pt x="45237" y="111036"/>
                  </a:lnTo>
                  <a:lnTo>
                    <a:pt x="26276" y="77203"/>
                  </a:lnTo>
                  <a:lnTo>
                    <a:pt x="26276" y="112275"/>
                  </a:lnTo>
                  <a:lnTo>
                    <a:pt x="30014" y="113848"/>
                  </a:lnTo>
                  <a:lnTo>
                    <a:pt x="36144" y="115523"/>
                  </a:lnTo>
                  <a:lnTo>
                    <a:pt x="42835" y="116529"/>
                  </a:lnTo>
                  <a:lnTo>
                    <a:pt x="49219" y="116825"/>
                  </a:lnTo>
                  <a:lnTo>
                    <a:pt x="51549" y="116796"/>
                  </a:lnTo>
                  <a:lnTo>
                    <a:pt x="59730" y="116412"/>
                  </a:lnTo>
                  <a:lnTo>
                    <a:pt x="69145" y="115055"/>
                  </a:lnTo>
                  <a:lnTo>
                    <a:pt x="73456" y="113993"/>
                  </a:lnTo>
                  <a:close/>
                </a:path>
                <a:path w="467995" h="117475">
                  <a:moveTo>
                    <a:pt x="110820" y="59042"/>
                  </a:moveTo>
                  <a:lnTo>
                    <a:pt x="62737" y="59042"/>
                  </a:lnTo>
                  <a:lnTo>
                    <a:pt x="61912" y="62115"/>
                  </a:lnTo>
                  <a:lnTo>
                    <a:pt x="66154" y="62115"/>
                  </a:lnTo>
                  <a:lnTo>
                    <a:pt x="69145" y="62829"/>
                  </a:lnTo>
                  <a:lnTo>
                    <a:pt x="72593" y="65620"/>
                  </a:lnTo>
                  <a:lnTo>
                    <a:pt x="73456" y="67348"/>
                  </a:lnTo>
                  <a:lnTo>
                    <a:pt x="73456" y="113993"/>
                  </a:lnTo>
                  <a:lnTo>
                    <a:pt x="78331" y="112793"/>
                  </a:lnTo>
                  <a:lnTo>
                    <a:pt x="87287" y="109626"/>
                  </a:lnTo>
                  <a:lnTo>
                    <a:pt x="96964" y="76314"/>
                  </a:lnTo>
                  <a:lnTo>
                    <a:pt x="98120" y="71805"/>
                  </a:lnTo>
                  <a:lnTo>
                    <a:pt x="98971" y="69011"/>
                  </a:lnTo>
                  <a:lnTo>
                    <a:pt x="110070" y="62115"/>
                  </a:lnTo>
                  <a:lnTo>
                    <a:pt x="110820" y="59042"/>
                  </a:lnTo>
                  <a:close/>
                </a:path>
                <a:path w="467995" h="117475">
                  <a:moveTo>
                    <a:pt x="148272" y="33215"/>
                  </a:moveTo>
                  <a:lnTo>
                    <a:pt x="148272" y="11709"/>
                  </a:lnTo>
                  <a:lnTo>
                    <a:pt x="122351" y="100672"/>
                  </a:lnTo>
                  <a:lnTo>
                    <a:pt x="119329" y="105384"/>
                  </a:lnTo>
                  <a:lnTo>
                    <a:pt x="115150" y="108457"/>
                  </a:lnTo>
                  <a:lnTo>
                    <a:pt x="112788" y="110159"/>
                  </a:lnTo>
                  <a:lnTo>
                    <a:pt x="109385" y="111086"/>
                  </a:lnTo>
                  <a:lnTo>
                    <a:pt x="104927" y="111251"/>
                  </a:lnTo>
                  <a:lnTo>
                    <a:pt x="104178" y="114338"/>
                  </a:lnTo>
                  <a:lnTo>
                    <a:pt x="129412" y="114338"/>
                  </a:lnTo>
                  <a:lnTo>
                    <a:pt x="129412" y="99847"/>
                  </a:lnTo>
                  <a:lnTo>
                    <a:pt x="129857" y="97320"/>
                  </a:lnTo>
                  <a:lnTo>
                    <a:pt x="148272" y="33215"/>
                  </a:lnTo>
                  <a:close/>
                </a:path>
                <a:path w="467995" h="117475">
                  <a:moveTo>
                    <a:pt x="141947" y="111251"/>
                  </a:moveTo>
                  <a:lnTo>
                    <a:pt x="137388" y="111086"/>
                  </a:lnTo>
                  <a:lnTo>
                    <a:pt x="134150" y="110172"/>
                  </a:lnTo>
                  <a:lnTo>
                    <a:pt x="130365" y="106832"/>
                  </a:lnTo>
                  <a:lnTo>
                    <a:pt x="129412" y="104622"/>
                  </a:lnTo>
                  <a:lnTo>
                    <a:pt x="129412" y="114338"/>
                  </a:lnTo>
                  <a:lnTo>
                    <a:pt x="141122" y="114338"/>
                  </a:lnTo>
                  <a:lnTo>
                    <a:pt x="141947" y="111251"/>
                  </a:lnTo>
                  <a:close/>
                </a:path>
                <a:path w="467995" h="117475">
                  <a:moveTo>
                    <a:pt x="274091" y="2527"/>
                  </a:moveTo>
                  <a:lnTo>
                    <a:pt x="234950" y="2527"/>
                  </a:lnTo>
                  <a:lnTo>
                    <a:pt x="182029" y="79286"/>
                  </a:lnTo>
                  <a:lnTo>
                    <a:pt x="173786" y="2527"/>
                  </a:lnTo>
                  <a:lnTo>
                    <a:pt x="133845" y="2527"/>
                  </a:lnTo>
                  <a:lnTo>
                    <a:pt x="132867" y="5613"/>
                  </a:lnTo>
                  <a:lnTo>
                    <a:pt x="137388" y="5638"/>
                  </a:lnTo>
                  <a:lnTo>
                    <a:pt x="140258" y="5994"/>
                  </a:lnTo>
                  <a:lnTo>
                    <a:pt x="143916" y="7531"/>
                  </a:lnTo>
                  <a:lnTo>
                    <a:pt x="145986" y="9182"/>
                  </a:lnTo>
                  <a:lnTo>
                    <a:pt x="148272" y="11709"/>
                  </a:lnTo>
                  <a:lnTo>
                    <a:pt x="148272" y="33215"/>
                  </a:lnTo>
                  <a:lnTo>
                    <a:pt x="152057" y="20040"/>
                  </a:lnTo>
                  <a:lnTo>
                    <a:pt x="162191" y="114338"/>
                  </a:lnTo>
                  <a:lnTo>
                    <a:pt x="165544" y="114338"/>
                  </a:lnTo>
                  <a:lnTo>
                    <a:pt x="229323" y="21843"/>
                  </a:lnTo>
                  <a:lnTo>
                    <a:pt x="229323" y="114338"/>
                  </a:lnTo>
                  <a:lnTo>
                    <a:pt x="231241" y="114338"/>
                  </a:lnTo>
                  <a:lnTo>
                    <a:pt x="231241" y="102146"/>
                  </a:lnTo>
                  <a:lnTo>
                    <a:pt x="231901" y="98806"/>
                  </a:lnTo>
                  <a:lnTo>
                    <a:pt x="255625" y="15938"/>
                  </a:lnTo>
                  <a:lnTo>
                    <a:pt x="258025" y="11379"/>
                  </a:lnTo>
                  <a:lnTo>
                    <a:pt x="263626" y="6769"/>
                  </a:lnTo>
                  <a:lnTo>
                    <a:pt x="267715" y="5613"/>
                  </a:lnTo>
                  <a:lnTo>
                    <a:pt x="273113" y="5613"/>
                  </a:lnTo>
                  <a:lnTo>
                    <a:pt x="274091" y="2527"/>
                  </a:lnTo>
                  <a:close/>
                </a:path>
                <a:path w="467995" h="117475">
                  <a:moveTo>
                    <a:pt x="229323" y="114338"/>
                  </a:moveTo>
                  <a:lnTo>
                    <a:pt x="229323" y="21843"/>
                  </a:lnTo>
                  <a:lnTo>
                    <a:pt x="206540" y="101053"/>
                  </a:lnTo>
                  <a:lnTo>
                    <a:pt x="204127" y="105562"/>
                  </a:lnTo>
                  <a:lnTo>
                    <a:pt x="198412" y="110121"/>
                  </a:lnTo>
                  <a:lnTo>
                    <a:pt x="193979" y="111251"/>
                  </a:lnTo>
                  <a:lnTo>
                    <a:pt x="187998" y="111251"/>
                  </a:lnTo>
                  <a:lnTo>
                    <a:pt x="187007" y="114338"/>
                  </a:lnTo>
                  <a:lnTo>
                    <a:pt x="229323" y="114338"/>
                  </a:lnTo>
                  <a:close/>
                </a:path>
                <a:path w="467995" h="117475">
                  <a:moveTo>
                    <a:pt x="243446" y="111251"/>
                  </a:moveTo>
                  <a:lnTo>
                    <a:pt x="238607" y="111150"/>
                  </a:lnTo>
                  <a:lnTo>
                    <a:pt x="235369" y="110477"/>
                  </a:lnTo>
                  <a:lnTo>
                    <a:pt x="232067" y="108013"/>
                  </a:lnTo>
                  <a:lnTo>
                    <a:pt x="231241" y="106375"/>
                  </a:lnTo>
                  <a:lnTo>
                    <a:pt x="231241" y="114338"/>
                  </a:lnTo>
                  <a:lnTo>
                    <a:pt x="242709" y="114338"/>
                  </a:lnTo>
                  <a:lnTo>
                    <a:pt x="243446" y="111251"/>
                  </a:lnTo>
                  <a:close/>
                </a:path>
                <a:path w="467995" h="117475">
                  <a:moveTo>
                    <a:pt x="381025" y="37782"/>
                  </a:moveTo>
                  <a:lnTo>
                    <a:pt x="381025" y="31572"/>
                  </a:lnTo>
                  <a:lnTo>
                    <a:pt x="379336" y="25438"/>
                  </a:lnTo>
                  <a:lnTo>
                    <a:pt x="372579" y="13258"/>
                  </a:lnTo>
                  <a:lnTo>
                    <a:pt x="367855" y="8508"/>
                  </a:lnTo>
                  <a:lnTo>
                    <a:pt x="355714" y="1701"/>
                  </a:lnTo>
                  <a:lnTo>
                    <a:pt x="349300" y="0"/>
                  </a:lnTo>
                  <a:lnTo>
                    <a:pt x="342490" y="3"/>
                  </a:lnTo>
                  <a:lnTo>
                    <a:pt x="299044" y="17194"/>
                  </a:lnTo>
                  <a:lnTo>
                    <a:pt x="274671" y="50127"/>
                  </a:lnTo>
                  <a:lnTo>
                    <a:pt x="268782" y="77685"/>
                  </a:lnTo>
                  <a:lnTo>
                    <a:pt x="268782" y="83731"/>
                  </a:lnTo>
                  <a:lnTo>
                    <a:pt x="290969" y="115023"/>
                  </a:lnTo>
                  <a:lnTo>
                    <a:pt x="295059" y="116056"/>
                  </a:lnTo>
                  <a:lnTo>
                    <a:pt x="295059" y="89954"/>
                  </a:lnTo>
                  <a:lnTo>
                    <a:pt x="295340" y="83710"/>
                  </a:lnTo>
                  <a:lnTo>
                    <a:pt x="304222" y="44842"/>
                  </a:lnTo>
                  <a:lnTo>
                    <a:pt x="325767" y="10731"/>
                  </a:lnTo>
                  <a:lnTo>
                    <a:pt x="335597" y="6819"/>
                  </a:lnTo>
                  <a:lnTo>
                    <a:pt x="344131" y="6819"/>
                  </a:lnTo>
                  <a:lnTo>
                    <a:pt x="347649" y="8508"/>
                  </a:lnTo>
                  <a:lnTo>
                    <a:pt x="353326" y="15252"/>
                  </a:lnTo>
                  <a:lnTo>
                    <a:pt x="354749" y="20688"/>
                  </a:lnTo>
                  <a:lnTo>
                    <a:pt x="354749" y="96359"/>
                  </a:lnTo>
                  <a:lnTo>
                    <a:pt x="360917" y="89293"/>
                  </a:lnTo>
                  <a:lnTo>
                    <a:pt x="367753" y="79540"/>
                  </a:lnTo>
                  <a:lnTo>
                    <a:pt x="373561" y="69079"/>
                  </a:lnTo>
                  <a:lnTo>
                    <a:pt x="377709" y="58632"/>
                  </a:lnTo>
                  <a:lnTo>
                    <a:pt x="380196" y="48200"/>
                  </a:lnTo>
                  <a:lnTo>
                    <a:pt x="381025" y="37782"/>
                  </a:lnTo>
                  <a:close/>
                </a:path>
                <a:path w="467995" h="117475">
                  <a:moveTo>
                    <a:pt x="354749" y="96359"/>
                  </a:moveTo>
                  <a:lnTo>
                    <a:pt x="354749" y="28193"/>
                  </a:lnTo>
                  <a:lnTo>
                    <a:pt x="354251" y="37519"/>
                  </a:lnTo>
                  <a:lnTo>
                    <a:pt x="352756" y="47474"/>
                  </a:lnTo>
                  <a:lnTo>
                    <a:pt x="337623" y="89558"/>
                  </a:lnTo>
                  <a:lnTo>
                    <a:pt x="316750" y="110274"/>
                  </a:lnTo>
                  <a:lnTo>
                    <a:pt x="306108" y="110274"/>
                  </a:lnTo>
                  <a:lnTo>
                    <a:pt x="302361" y="108559"/>
                  </a:lnTo>
                  <a:lnTo>
                    <a:pt x="296519" y="101701"/>
                  </a:lnTo>
                  <a:lnTo>
                    <a:pt x="295059" y="96646"/>
                  </a:lnTo>
                  <a:lnTo>
                    <a:pt x="295059" y="116056"/>
                  </a:lnTo>
                  <a:lnTo>
                    <a:pt x="298259" y="116865"/>
                  </a:lnTo>
                  <a:lnTo>
                    <a:pt x="309194" y="116768"/>
                  </a:lnTo>
                  <a:lnTo>
                    <a:pt x="315975" y="116427"/>
                  </a:lnTo>
                  <a:lnTo>
                    <a:pt x="353666" y="97599"/>
                  </a:lnTo>
                  <a:lnTo>
                    <a:pt x="354749" y="96359"/>
                  </a:lnTo>
                  <a:close/>
                </a:path>
                <a:path w="467995" h="117475">
                  <a:moveTo>
                    <a:pt x="467512" y="228"/>
                  </a:moveTo>
                  <a:lnTo>
                    <a:pt x="456298" y="228"/>
                  </a:lnTo>
                  <a:lnTo>
                    <a:pt x="388467" y="76860"/>
                  </a:lnTo>
                  <a:lnTo>
                    <a:pt x="384390" y="90703"/>
                  </a:lnTo>
                  <a:lnTo>
                    <a:pt x="396646" y="90703"/>
                  </a:lnTo>
                  <a:lnTo>
                    <a:pt x="396646" y="76847"/>
                  </a:lnTo>
                  <a:lnTo>
                    <a:pt x="440220" y="27241"/>
                  </a:lnTo>
                  <a:lnTo>
                    <a:pt x="440220" y="90703"/>
                  </a:lnTo>
                  <a:lnTo>
                    <a:pt x="444195" y="90703"/>
                  </a:lnTo>
                  <a:lnTo>
                    <a:pt x="444195" y="76847"/>
                  </a:lnTo>
                  <a:lnTo>
                    <a:pt x="467512" y="228"/>
                  </a:lnTo>
                  <a:close/>
                </a:path>
                <a:path w="467995" h="117475">
                  <a:moveTo>
                    <a:pt x="440220" y="90703"/>
                  </a:moveTo>
                  <a:lnTo>
                    <a:pt x="440220" y="27241"/>
                  </a:lnTo>
                  <a:lnTo>
                    <a:pt x="425322" y="76847"/>
                  </a:lnTo>
                  <a:lnTo>
                    <a:pt x="396646" y="76847"/>
                  </a:lnTo>
                  <a:lnTo>
                    <a:pt x="396646" y="90703"/>
                  </a:lnTo>
                  <a:lnTo>
                    <a:pt x="421157" y="90703"/>
                  </a:lnTo>
                  <a:lnTo>
                    <a:pt x="421157" y="116649"/>
                  </a:lnTo>
                  <a:lnTo>
                    <a:pt x="432092" y="116649"/>
                  </a:lnTo>
                  <a:lnTo>
                    <a:pt x="439978" y="90703"/>
                  </a:lnTo>
                  <a:lnTo>
                    <a:pt x="440220" y="90703"/>
                  </a:lnTo>
                  <a:close/>
                </a:path>
                <a:path w="467995" h="117475">
                  <a:moveTo>
                    <a:pt x="421157" y="116649"/>
                  </a:moveTo>
                  <a:lnTo>
                    <a:pt x="421157" y="90703"/>
                  </a:lnTo>
                  <a:lnTo>
                    <a:pt x="413359" y="116649"/>
                  </a:lnTo>
                  <a:lnTo>
                    <a:pt x="421157" y="116649"/>
                  </a:lnTo>
                  <a:close/>
                </a:path>
                <a:path w="467995" h="117475">
                  <a:moveTo>
                    <a:pt x="456730" y="76847"/>
                  </a:moveTo>
                  <a:lnTo>
                    <a:pt x="444195" y="76847"/>
                  </a:lnTo>
                  <a:lnTo>
                    <a:pt x="444195" y="90703"/>
                  </a:lnTo>
                  <a:lnTo>
                    <a:pt x="452335" y="90703"/>
                  </a:lnTo>
                  <a:lnTo>
                    <a:pt x="456730" y="76847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637943" y="3732718"/>
            <a:ext cx="311678" cy="441996"/>
            <a:chOff x="8932150" y="4133431"/>
            <a:chExt cx="364490" cy="516890"/>
          </a:xfrm>
        </p:grpSpPr>
        <p:sp>
          <p:nvSpPr>
            <p:cNvPr id="24" name="object 24"/>
            <p:cNvSpPr/>
            <p:nvPr/>
          </p:nvSpPr>
          <p:spPr>
            <a:xfrm>
              <a:off x="8958325" y="4170578"/>
              <a:ext cx="326390" cy="208915"/>
            </a:xfrm>
            <a:custGeom>
              <a:avLst/>
              <a:gdLst/>
              <a:ahLst/>
              <a:cxnLst/>
              <a:rect l="l" t="t" r="r" b="b"/>
              <a:pathLst>
                <a:path w="326390" h="208914">
                  <a:moveTo>
                    <a:pt x="325907" y="73456"/>
                  </a:moveTo>
                  <a:lnTo>
                    <a:pt x="233870" y="0"/>
                  </a:lnTo>
                  <a:lnTo>
                    <a:pt x="248221" y="48971"/>
                  </a:lnTo>
                  <a:lnTo>
                    <a:pt x="0" y="122427"/>
                  </a:lnTo>
                  <a:lnTo>
                    <a:pt x="38836" y="208546"/>
                  </a:lnTo>
                  <a:lnTo>
                    <a:pt x="272707" y="135089"/>
                  </a:lnTo>
                  <a:lnTo>
                    <a:pt x="287058" y="184061"/>
                  </a:lnTo>
                  <a:lnTo>
                    <a:pt x="325907" y="73456"/>
                  </a:lnTo>
                  <a:close/>
                </a:path>
              </a:pathLst>
            </a:custGeom>
            <a:solidFill>
              <a:srgbClr val="DFE0E1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5" name="object 25"/>
            <p:cNvSpPr/>
            <p:nvPr/>
          </p:nvSpPr>
          <p:spPr>
            <a:xfrm>
              <a:off x="8946514" y="4133431"/>
              <a:ext cx="349885" cy="271145"/>
            </a:xfrm>
            <a:custGeom>
              <a:avLst/>
              <a:gdLst/>
              <a:ahLst/>
              <a:cxnLst/>
              <a:rect l="l" t="t" r="r" b="b"/>
              <a:pathLst>
                <a:path w="349884" h="271145">
                  <a:moveTo>
                    <a:pt x="259206" y="97929"/>
                  </a:moveTo>
                  <a:lnTo>
                    <a:pt x="259206" y="86118"/>
                  </a:lnTo>
                  <a:lnTo>
                    <a:pt x="246532" y="97929"/>
                  </a:lnTo>
                  <a:lnTo>
                    <a:pt x="241274" y="78860"/>
                  </a:lnTo>
                  <a:lnTo>
                    <a:pt x="12661" y="147751"/>
                  </a:lnTo>
                  <a:lnTo>
                    <a:pt x="0" y="147751"/>
                  </a:lnTo>
                  <a:lnTo>
                    <a:pt x="0" y="172237"/>
                  </a:lnTo>
                  <a:lnTo>
                    <a:pt x="12661" y="200314"/>
                  </a:lnTo>
                  <a:lnTo>
                    <a:pt x="12661" y="159575"/>
                  </a:lnTo>
                  <a:lnTo>
                    <a:pt x="26161" y="159575"/>
                  </a:lnTo>
                  <a:lnTo>
                    <a:pt x="29574" y="167140"/>
                  </a:lnTo>
                  <a:lnTo>
                    <a:pt x="259206" y="97929"/>
                  </a:lnTo>
                  <a:close/>
                </a:path>
                <a:path w="349884" h="271145">
                  <a:moveTo>
                    <a:pt x="58652" y="231598"/>
                  </a:moveTo>
                  <a:lnTo>
                    <a:pt x="29574" y="167140"/>
                  </a:lnTo>
                  <a:lnTo>
                    <a:pt x="12661" y="172237"/>
                  </a:lnTo>
                  <a:lnTo>
                    <a:pt x="12661" y="200314"/>
                  </a:lnTo>
                  <a:lnTo>
                    <a:pt x="38836" y="258356"/>
                  </a:lnTo>
                  <a:lnTo>
                    <a:pt x="51498" y="258356"/>
                  </a:lnTo>
                  <a:lnTo>
                    <a:pt x="51498" y="233870"/>
                  </a:lnTo>
                  <a:lnTo>
                    <a:pt x="58652" y="231598"/>
                  </a:lnTo>
                  <a:close/>
                </a:path>
                <a:path w="349884" h="271145">
                  <a:moveTo>
                    <a:pt x="65011" y="258356"/>
                  </a:moveTo>
                  <a:lnTo>
                    <a:pt x="65011" y="245694"/>
                  </a:lnTo>
                  <a:lnTo>
                    <a:pt x="51498" y="245694"/>
                  </a:lnTo>
                  <a:lnTo>
                    <a:pt x="51498" y="258356"/>
                  </a:lnTo>
                  <a:lnTo>
                    <a:pt x="65011" y="258356"/>
                  </a:lnTo>
                  <a:close/>
                </a:path>
                <a:path w="349884" h="271145">
                  <a:moveTo>
                    <a:pt x="298043" y="184899"/>
                  </a:moveTo>
                  <a:lnTo>
                    <a:pt x="298043" y="159575"/>
                  </a:lnTo>
                  <a:lnTo>
                    <a:pt x="285381" y="159575"/>
                  </a:lnTo>
                  <a:lnTo>
                    <a:pt x="58652" y="231598"/>
                  </a:lnTo>
                  <a:lnTo>
                    <a:pt x="65011" y="245694"/>
                  </a:lnTo>
                  <a:lnTo>
                    <a:pt x="65011" y="258356"/>
                  </a:lnTo>
                  <a:lnTo>
                    <a:pt x="271868" y="193150"/>
                  </a:lnTo>
                  <a:lnTo>
                    <a:pt x="271868" y="184899"/>
                  </a:lnTo>
                  <a:lnTo>
                    <a:pt x="285381" y="172237"/>
                  </a:lnTo>
                  <a:lnTo>
                    <a:pt x="298043" y="184899"/>
                  </a:lnTo>
                  <a:close/>
                </a:path>
                <a:path w="349884" h="271145">
                  <a:moveTo>
                    <a:pt x="349529" y="123266"/>
                  </a:moveTo>
                  <a:lnTo>
                    <a:pt x="349529" y="97929"/>
                  </a:lnTo>
                  <a:lnTo>
                    <a:pt x="259206" y="24485"/>
                  </a:lnTo>
                  <a:lnTo>
                    <a:pt x="220370" y="0"/>
                  </a:lnTo>
                  <a:lnTo>
                    <a:pt x="233032" y="48971"/>
                  </a:lnTo>
                  <a:lnTo>
                    <a:pt x="241274" y="78860"/>
                  </a:lnTo>
                  <a:lnTo>
                    <a:pt x="246532" y="77276"/>
                  </a:lnTo>
                  <a:lnTo>
                    <a:pt x="246532" y="37147"/>
                  </a:lnTo>
                  <a:lnTo>
                    <a:pt x="259206" y="37147"/>
                  </a:lnTo>
                  <a:lnTo>
                    <a:pt x="266512" y="65401"/>
                  </a:lnTo>
                  <a:lnTo>
                    <a:pt x="323605" y="112349"/>
                  </a:lnTo>
                  <a:lnTo>
                    <a:pt x="324218" y="110604"/>
                  </a:lnTo>
                  <a:lnTo>
                    <a:pt x="336880" y="110604"/>
                  </a:lnTo>
                  <a:lnTo>
                    <a:pt x="336880" y="159290"/>
                  </a:lnTo>
                  <a:lnTo>
                    <a:pt x="349529" y="123266"/>
                  </a:lnTo>
                  <a:close/>
                </a:path>
                <a:path w="349884" h="271145">
                  <a:moveTo>
                    <a:pt x="271868" y="97929"/>
                  </a:moveTo>
                  <a:lnTo>
                    <a:pt x="271868" y="86118"/>
                  </a:lnTo>
                  <a:lnTo>
                    <a:pt x="266512" y="65401"/>
                  </a:lnTo>
                  <a:lnTo>
                    <a:pt x="246532" y="48971"/>
                  </a:lnTo>
                  <a:lnTo>
                    <a:pt x="246532" y="77276"/>
                  </a:lnTo>
                  <a:lnTo>
                    <a:pt x="259206" y="73456"/>
                  </a:lnTo>
                  <a:lnTo>
                    <a:pt x="259206" y="97929"/>
                  </a:lnTo>
                  <a:lnTo>
                    <a:pt x="271868" y="97929"/>
                  </a:lnTo>
                  <a:close/>
                </a:path>
                <a:path w="349884" h="271145">
                  <a:moveTo>
                    <a:pt x="273963" y="192489"/>
                  </a:moveTo>
                  <a:lnTo>
                    <a:pt x="271868" y="184899"/>
                  </a:lnTo>
                  <a:lnTo>
                    <a:pt x="271868" y="193150"/>
                  </a:lnTo>
                  <a:lnTo>
                    <a:pt x="273963" y="192489"/>
                  </a:lnTo>
                  <a:close/>
                </a:path>
                <a:path w="349884" h="271145">
                  <a:moveTo>
                    <a:pt x="299965" y="179676"/>
                  </a:moveTo>
                  <a:lnTo>
                    <a:pt x="298043" y="172237"/>
                  </a:lnTo>
                  <a:lnTo>
                    <a:pt x="298043" y="184899"/>
                  </a:lnTo>
                  <a:lnTo>
                    <a:pt x="273963" y="192489"/>
                  </a:lnTo>
                  <a:lnTo>
                    <a:pt x="285381" y="233870"/>
                  </a:lnTo>
                  <a:lnTo>
                    <a:pt x="285381" y="221208"/>
                  </a:lnTo>
                  <a:lnTo>
                    <a:pt x="299965" y="179676"/>
                  </a:lnTo>
                  <a:close/>
                </a:path>
                <a:path w="349884" h="271145">
                  <a:moveTo>
                    <a:pt x="310692" y="233870"/>
                  </a:moveTo>
                  <a:lnTo>
                    <a:pt x="310692" y="221208"/>
                  </a:lnTo>
                  <a:lnTo>
                    <a:pt x="285381" y="221208"/>
                  </a:lnTo>
                  <a:lnTo>
                    <a:pt x="285381" y="233870"/>
                  </a:lnTo>
                  <a:lnTo>
                    <a:pt x="298043" y="271018"/>
                  </a:lnTo>
                  <a:lnTo>
                    <a:pt x="310692" y="233870"/>
                  </a:lnTo>
                  <a:close/>
                </a:path>
                <a:path w="349884" h="271145">
                  <a:moveTo>
                    <a:pt x="336880" y="159290"/>
                  </a:moveTo>
                  <a:lnTo>
                    <a:pt x="336880" y="123266"/>
                  </a:lnTo>
                  <a:lnTo>
                    <a:pt x="323605" y="112349"/>
                  </a:lnTo>
                  <a:lnTo>
                    <a:pt x="299965" y="179676"/>
                  </a:lnTo>
                  <a:lnTo>
                    <a:pt x="310692" y="221208"/>
                  </a:lnTo>
                  <a:lnTo>
                    <a:pt x="310692" y="233870"/>
                  </a:lnTo>
                  <a:lnTo>
                    <a:pt x="336880" y="159290"/>
                  </a:lnTo>
                  <a:close/>
                </a:path>
              </a:pathLst>
            </a:custGeom>
            <a:solidFill>
              <a:srgbClr val="C7C9CB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6" name="object 26"/>
            <p:cNvSpPr/>
            <p:nvPr/>
          </p:nvSpPr>
          <p:spPr>
            <a:xfrm>
              <a:off x="8946514" y="4416272"/>
              <a:ext cx="325120" cy="209550"/>
            </a:xfrm>
            <a:custGeom>
              <a:avLst/>
              <a:gdLst/>
              <a:ahLst/>
              <a:cxnLst/>
              <a:rect l="l" t="t" r="r" b="b"/>
              <a:pathLst>
                <a:path w="325120" h="209550">
                  <a:moveTo>
                    <a:pt x="325043" y="160413"/>
                  </a:moveTo>
                  <a:lnTo>
                    <a:pt x="284518" y="49809"/>
                  </a:lnTo>
                  <a:lnTo>
                    <a:pt x="272707" y="86118"/>
                  </a:lnTo>
                  <a:lnTo>
                    <a:pt x="38836" y="0"/>
                  </a:lnTo>
                  <a:lnTo>
                    <a:pt x="0" y="86118"/>
                  </a:lnTo>
                  <a:lnTo>
                    <a:pt x="233870" y="172237"/>
                  </a:lnTo>
                  <a:lnTo>
                    <a:pt x="219506" y="209384"/>
                  </a:lnTo>
                  <a:lnTo>
                    <a:pt x="325043" y="160413"/>
                  </a:lnTo>
                  <a:close/>
                </a:path>
              </a:pathLst>
            </a:custGeom>
            <a:solidFill>
              <a:srgbClr val="DFE0E1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7" name="object 27"/>
            <p:cNvSpPr/>
            <p:nvPr/>
          </p:nvSpPr>
          <p:spPr>
            <a:xfrm>
              <a:off x="8932150" y="4404449"/>
              <a:ext cx="352425" cy="245745"/>
            </a:xfrm>
            <a:custGeom>
              <a:avLst/>
              <a:gdLst/>
              <a:ahLst/>
              <a:cxnLst/>
              <a:rect l="l" t="t" r="r" b="b"/>
              <a:pathLst>
                <a:path w="352425" h="245745">
                  <a:moveTo>
                    <a:pt x="280581" y="79087"/>
                  </a:moveTo>
                  <a:lnTo>
                    <a:pt x="65011" y="0"/>
                  </a:lnTo>
                  <a:lnTo>
                    <a:pt x="38836" y="0"/>
                  </a:lnTo>
                  <a:lnTo>
                    <a:pt x="38836" y="11823"/>
                  </a:lnTo>
                  <a:lnTo>
                    <a:pt x="0" y="97942"/>
                  </a:lnTo>
                  <a:lnTo>
                    <a:pt x="0" y="110604"/>
                  </a:lnTo>
                  <a:lnTo>
                    <a:pt x="13525" y="110604"/>
                  </a:lnTo>
                  <a:lnTo>
                    <a:pt x="13525" y="97942"/>
                  </a:lnTo>
                  <a:lnTo>
                    <a:pt x="26174" y="86118"/>
                  </a:lnTo>
                  <a:lnTo>
                    <a:pt x="35649" y="89594"/>
                  </a:lnTo>
                  <a:lnTo>
                    <a:pt x="52362" y="52534"/>
                  </a:lnTo>
                  <a:lnTo>
                    <a:pt x="52362" y="11823"/>
                  </a:lnTo>
                  <a:lnTo>
                    <a:pt x="65011" y="24485"/>
                  </a:lnTo>
                  <a:lnTo>
                    <a:pt x="65011" y="29126"/>
                  </a:lnTo>
                  <a:lnTo>
                    <a:pt x="273570" y="105650"/>
                  </a:lnTo>
                  <a:lnTo>
                    <a:pt x="273570" y="97942"/>
                  </a:lnTo>
                  <a:lnTo>
                    <a:pt x="280581" y="79087"/>
                  </a:lnTo>
                  <a:close/>
                </a:path>
                <a:path w="352425" h="245745">
                  <a:moveTo>
                    <a:pt x="260896" y="196723"/>
                  </a:moveTo>
                  <a:lnTo>
                    <a:pt x="260896" y="172237"/>
                  </a:lnTo>
                  <a:lnTo>
                    <a:pt x="35649" y="89594"/>
                  </a:lnTo>
                  <a:lnTo>
                    <a:pt x="26174" y="110604"/>
                  </a:lnTo>
                  <a:lnTo>
                    <a:pt x="13525" y="97942"/>
                  </a:lnTo>
                  <a:lnTo>
                    <a:pt x="13525" y="110604"/>
                  </a:lnTo>
                  <a:lnTo>
                    <a:pt x="232309" y="191167"/>
                  </a:lnTo>
                  <a:lnTo>
                    <a:pt x="234734" y="184061"/>
                  </a:lnTo>
                  <a:lnTo>
                    <a:pt x="247396" y="184061"/>
                  </a:lnTo>
                  <a:lnTo>
                    <a:pt x="247396" y="203311"/>
                  </a:lnTo>
                  <a:lnTo>
                    <a:pt x="260846" y="196860"/>
                  </a:lnTo>
                  <a:lnTo>
                    <a:pt x="260896" y="196723"/>
                  </a:lnTo>
                  <a:close/>
                </a:path>
                <a:path w="352425" h="245745">
                  <a:moveTo>
                    <a:pt x="63215" y="28467"/>
                  </a:moveTo>
                  <a:lnTo>
                    <a:pt x="52362" y="24485"/>
                  </a:lnTo>
                  <a:lnTo>
                    <a:pt x="52362" y="52534"/>
                  </a:lnTo>
                  <a:lnTo>
                    <a:pt x="63215" y="28467"/>
                  </a:lnTo>
                  <a:close/>
                </a:path>
                <a:path w="352425" h="245745">
                  <a:moveTo>
                    <a:pt x="65011" y="29126"/>
                  </a:moveTo>
                  <a:lnTo>
                    <a:pt x="65011" y="24485"/>
                  </a:lnTo>
                  <a:lnTo>
                    <a:pt x="63215" y="28467"/>
                  </a:lnTo>
                  <a:lnTo>
                    <a:pt x="65011" y="29126"/>
                  </a:lnTo>
                  <a:close/>
                </a:path>
                <a:path w="352425" h="245745">
                  <a:moveTo>
                    <a:pt x="247396" y="203311"/>
                  </a:moveTo>
                  <a:lnTo>
                    <a:pt x="247396" y="196723"/>
                  </a:lnTo>
                  <a:lnTo>
                    <a:pt x="232309" y="191167"/>
                  </a:lnTo>
                  <a:lnTo>
                    <a:pt x="222059" y="221208"/>
                  </a:lnTo>
                  <a:lnTo>
                    <a:pt x="208546" y="245694"/>
                  </a:lnTo>
                  <a:lnTo>
                    <a:pt x="234734" y="237724"/>
                  </a:lnTo>
                  <a:lnTo>
                    <a:pt x="234734" y="209384"/>
                  </a:lnTo>
                  <a:lnTo>
                    <a:pt x="247396" y="203311"/>
                  </a:lnTo>
                  <a:close/>
                </a:path>
                <a:path w="352425" h="245745">
                  <a:moveTo>
                    <a:pt x="247396" y="233870"/>
                  </a:moveTo>
                  <a:lnTo>
                    <a:pt x="234734" y="221208"/>
                  </a:lnTo>
                  <a:lnTo>
                    <a:pt x="234734" y="237724"/>
                  </a:lnTo>
                  <a:lnTo>
                    <a:pt x="247396" y="233870"/>
                  </a:lnTo>
                  <a:close/>
                </a:path>
                <a:path w="352425" h="245745">
                  <a:moveTo>
                    <a:pt x="338582" y="190484"/>
                  </a:moveTo>
                  <a:lnTo>
                    <a:pt x="338582" y="172237"/>
                  </a:lnTo>
                  <a:lnTo>
                    <a:pt x="325907" y="184061"/>
                  </a:lnTo>
                  <a:lnTo>
                    <a:pt x="320375" y="168307"/>
                  </a:lnTo>
                  <a:lnTo>
                    <a:pt x="260846" y="196860"/>
                  </a:lnTo>
                  <a:lnTo>
                    <a:pt x="247396" y="233870"/>
                  </a:lnTo>
                  <a:lnTo>
                    <a:pt x="338582" y="190484"/>
                  </a:lnTo>
                  <a:close/>
                </a:path>
                <a:path w="352425" h="245745">
                  <a:moveTo>
                    <a:pt x="299933" y="110087"/>
                  </a:moveTo>
                  <a:lnTo>
                    <a:pt x="293547" y="91900"/>
                  </a:lnTo>
                  <a:lnTo>
                    <a:pt x="287070" y="97942"/>
                  </a:lnTo>
                  <a:lnTo>
                    <a:pt x="273570" y="97942"/>
                  </a:lnTo>
                  <a:lnTo>
                    <a:pt x="273570" y="105650"/>
                  </a:lnTo>
                  <a:lnTo>
                    <a:pt x="287070" y="110604"/>
                  </a:lnTo>
                  <a:lnTo>
                    <a:pt x="299745" y="122427"/>
                  </a:lnTo>
                  <a:lnTo>
                    <a:pt x="299745" y="110604"/>
                  </a:lnTo>
                  <a:lnTo>
                    <a:pt x="299933" y="110087"/>
                  </a:lnTo>
                  <a:close/>
                </a:path>
                <a:path w="352425" h="245745">
                  <a:moveTo>
                    <a:pt x="352082" y="184061"/>
                  </a:moveTo>
                  <a:lnTo>
                    <a:pt x="352082" y="172237"/>
                  </a:lnTo>
                  <a:lnTo>
                    <a:pt x="313232" y="61633"/>
                  </a:lnTo>
                  <a:lnTo>
                    <a:pt x="299745" y="24485"/>
                  </a:lnTo>
                  <a:lnTo>
                    <a:pt x="287070" y="61633"/>
                  </a:lnTo>
                  <a:lnTo>
                    <a:pt x="280581" y="79087"/>
                  </a:lnTo>
                  <a:lnTo>
                    <a:pt x="287070" y="81468"/>
                  </a:lnTo>
                  <a:lnTo>
                    <a:pt x="287070" y="73456"/>
                  </a:lnTo>
                  <a:lnTo>
                    <a:pt x="299745" y="61633"/>
                  </a:lnTo>
                  <a:lnTo>
                    <a:pt x="313232" y="73456"/>
                  </a:lnTo>
                  <a:lnTo>
                    <a:pt x="313232" y="147964"/>
                  </a:lnTo>
                  <a:lnTo>
                    <a:pt x="320375" y="168307"/>
                  </a:lnTo>
                  <a:lnTo>
                    <a:pt x="338582" y="159575"/>
                  </a:lnTo>
                  <a:lnTo>
                    <a:pt x="338582" y="190484"/>
                  </a:lnTo>
                  <a:lnTo>
                    <a:pt x="352082" y="184061"/>
                  </a:lnTo>
                  <a:close/>
                </a:path>
                <a:path w="352425" h="245745">
                  <a:moveTo>
                    <a:pt x="290300" y="82653"/>
                  </a:moveTo>
                  <a:lnTo>
                    <a:pt x="287070" y="73456"/>
                  </a:lnTo>
                  <a:lnTo>
                    <a:pt x="287070" y="81468"/>
                  </a:lnTo>
                  <a:lnTo>
                    <a:pt x="290300" y="82653"/>
                  </a:lnTo>
                  <a:close/>
                </a:path>
                <a:path w="352425" h="245745">
                  <a:moveTo>
                    <a:pt x="299745" y="86118"/>
                  </a:moveTo>
                  <a:lnTo>
                    <a:pt x="290300" y="82653"/>
                  </a:lnTo>
                  <a:lnTo>
                    <a:pt x="293547" y="91900"/>
                  </a:lnTo>
                  <a:lnTo>
                    <a:pt x="299745" y="86118"/>
                  </a:lnTo>
                  <a:close/>
                </a:path>
                <a:path w="352425" h="245745">
                  <a:moveTo>
                    <a:pt x="313232" y="147964"/>
                  </a:moveTo>
                  <a:lnTo>
                    <a:pt x="313232" y="73456"/>
                  </a:lnTo>
                  <a:lnTo>
                    <a:pt x="299933" y="110087"/>
                  </a:lnTo>
                  <a:lnTo>
                    <a:pt x="313232" y="147964"/>
                  </a:lnTo>
                  <a:close/>
                </a:path>
              </a:pathLst>
            </a:custGeom>
            <a:solidFill>
              <a:srgbClr val="C7C9CB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609089" y="4220650"/>
            <a:ext cx="341543" cy="83621"/>
            <a:chOff x="4220629" y="4704041"/>
            <a:chExt cx="399415" cy="97790"/>
          </a:xfrm>
        </p:grpSpPr>
        <p:sp>
          <p:nvSpPr>
            <p:cNvPr id="29" name="object 29"/>
            <p:cNvSpPr/>
            <p:nvPr/>
          </p:nvSpPr>
          <p:spPr>
            <a:xfrm>
              <a:off x="4220629" y="4704041"/>
              <a:ext cx="99060" cy="97790"/>
            </a:xfrm>
            <a:custGeom>
              <a:avLst/>
              <a:gdLst/>
              <a:ahLst/>
              <a:cxnLst/>
              <a:rect l="l" t="t" r="r" b="b"/>
              <a:pathLst>
                <a:path w="99060" h="97789">
                  <a:moveTo>
                    <a:pt x="44627" y="91193"/>
                  </a:moveTo>
                  <a:lnTo>
                    <a:pt x="44627" y="81229"/>
                  </a:lnTo>
                  <a:lnTo>
                    <a:pt x="43408" y="84632"/>
                  </a:lnTo>
                  <a:lnTo>
                    <a:pt x="38531" y="90017"/>
                  </a:lnTo>
                  <a:lnTo>
                    <a:pt x="35648" y="91333"/>
                  </a:lnTo>
                  <a:lnTo>
                    <a:pt x="28295" y="91351"/>
                  </a:lnTo>
                  <a:lnTo>
                    <a:pt x="24104" y="89535"/>
                  </a:lnTo>
                  <a:lnTo>
                    <a:pt x="15138" y="82257"/>
                  </a:lnTo>
                  <a:lnTo>
                    <a:pt x="12522" y="80263"/>
                  </a:lnTo>
                  <a:lnTo>
                    <a:pt x="10452" y="79260"/>
                  </a:lnTo>
                  <a:lnTo>
                    <a:pt x="9029" y="78930"/>
                  </a:lnTo>
                  <a:lnTo>
                    <a:pt x="5537" y="78930"/>
                  </a:lnTo>
                  <a:lnTo>
                    <a:pt x="3784" y="79679"/>
                  </a:lnTo>
                  <a:lnTo>
                    <a:pt x="749" y="82651"/>
                  </a:lnTo>
                  <a:lnTo>
                    <a:pt x="0" y="84442"/>
                  </a:lnTo>
                  <a:lnTo>
                    <a:pt x="0" y="89420"/>
                  </a:lnTo>
                  <a:lnTo>
                    <a:pt x="1308" y="91782"/>
                  </a:lnTo>
                  <a:lnTo>
                    <a:pt x="3924" y="93599"/>
                  </a:lnTo>
                  <a:lnTo>
                    <a:pt x="7556" y="96215"/>
                  </a:lnTo>
                  <a:lnTo>
                    <a:pt x="13334" y="97510"/>
                  </a:lnTo>
                  <a:lnTo>
                    <a:pt x="21335" y="97503"/>
                  </a:lnTo>
                  <a:lnTo>
                    <a:pt x="29700" y="96872"/>
                  </a:lnTo>
                  <a:lnTo>
                    <a:pt x="37250" y="94956"/>
                  </a:lnTo>
                  <a:lnTo>
                    <a:pt x="43898" y="91761"/>
                  </a:lnTo>
                  <a:lnTo>
                    <a:pt x="44627" y="91193"/>
                  </a:lnTo>
                  <a:close/>
                </a:path>
                <a:path w="99060" h="97789">
                  <a:moveTo>
                    <a:pt x="55841" y="23418"/>
                  </a:moveTo>
                  <a:lnTo>
                    <a:pt x="55841" y="14706"/>
                  </a:lnTo>
                  <a:lnTo>
                    <a:pt x="53733" y="10083"/>
                  </a:lnTo>
                  <a:lnTo>
                    <a:pt x="45300" y="2197"/>
                  </a:lnTo>
                  <a:lnTo>
                    <a:pt x="39954" y="215"/>
                  </a:lnTo>
                  <a:lnTo>
                    <a:pt x="27101" y="215"/>
                  </a:lnTo>
                  <a:lnTo>
                    <a:pt x="21335" y="2146"/>
                  </a:lnTo>
                  <a:lnTo>
                    <a:pt x="10972" y="9867"/>
                  </a:lnTo>
                  <a:lnTo>
                    <a:pt x="6718" y="15633"/>
                  </a:lnTo>
                  <a:lnTo>
                    <a:pt x="3403" y="23304"/>
                  </a:lnTo>
                  <a:lnTo>
                    <a:pt x="5930" y="24206"/>
                  </a:lnTo>
                  <a:lnTo>
                    <a:pt x="10452" y="17373"/>
                  </a:lnTo>
                  <a:lnTo>
                    <a:pt x="15951" y="13957"/>
                  </a:lnTo>
                  <a:lnTo>
                    <a:pt x="26581" y="13957"/>
                  </a:lnTo>
                  <a:lnTo>
                    <a:pt x="30048" y="15328"/>
                  </a:lnTo>
                  <a:lnTo>
                    <a:pt x="35648" y="20802"/>
                  </a:lnTo>
                  <a:lnTo>
                    <a:pt x="37045" y="24066"/>
                  </a:lnTo>
                  <a:lnTo>
                    <a:pt x="37045" y="58549"/>
                  </a:lnTo>
                  <a:lnTo>
                    <a:pt x="42417" y="64998"/>
                  </a:lnTo>
                  <a:lnTo>
                    <a:pt x="43586" y="68067"/>
                  </a:lnTo>
                  <a:lnTo>
                    <a:pt x="43586" y="38366"/>
                  </a:lnTo>
                  <a:lnTo>
                    <a:pt x="47802" y="35928"/>
                  </a:lnTo>
                  <a:lnTo>
                    <a:pt x="50901" y="33121"/>
                  </a:lnTo>
                  <a:lnTo>
                    <a:pt x="54851" y="26733"/>
                  </a:lnTo>
                  <a:lnTo>
                    <a:pt x="55841" y="23418"/>
                  </a:lnTo>
                  <a:close/>
                </a:path>
                <a:path w="99060" h="97789">
                  <a:moveTo>
                    <a:pt x="37045" y="58549"/>
                  </a:moveTo>
                  <a:lnTo>
                    <a:pt x="37045" y="30645"/>
                  </a:lnTo>
                  <a:lnTo>
                    <a:pt x="36296" y="33362"/>
                  </a:lnTo>
                  <a:lnTo>
                    <a:pt x="33337" y="38735"/>
                  </a:lnTo>
                  <a:lnTo>
                    <a:pt x="31584" y="40741"/>
                  </a:lnTo>
                  <a:lnTo>
                    <a:pt x="29540" y="42037"/>
                  </a:lnTo>
                  <a:lnTo>
                    <a:pt x="27508" y="43357"/>
                  </a:lnTo>
                  <a:lnTo>
                    <a:pt x="23850" y="44767"/>
                  </a:lnTo>
                  <a:lnTo>
                    <a:pt x="18567" y="46278"/>
                  </a:lnTo>
                  <a:lnTo>
                    <a:pt x="18567" y="48704"/>
                  </a:lnTo>
                  <a:lnTo>
                    <a:pt x="27101" y="50723"/>
                  </a:lnTo>
                  <a:lnTo>
                    <a:pt x="33566" y="54381"/>
                  </a:lnTo>
                  <a:lnTo>
                    <a:pt x="37045" y="58549"/>
                  </a:lnTo>
                  <a:close/>
                </a:path>
                <a:path w="99060" h="97789">
                  <a:moveTo>
                    <a:pt x="60236" y="62458"/>
                  </a:moveTo>
                  <a:lnTo>
                    <a:pt x="60236" y="56680"/>
                  </a:lnTo>
                  <a:lnTo>
                    <a:pt x="58813" y="51866"/>
                  </a:lnTo>
                  <a:lnTo>
                    <a:pt x="53124" y="44208"/>
                  </a:lnTo>
                  <a:lnTo>
                    <a:pt x="48996" y="40982"/>
                  </a:lnTo>
                  <a:lnTo>
                    <a:pt x="43586" y="38366"/>
                  </a:lnTo>
                  <a:lnTo>
                    <a:pt x="43586" y="68067"/>
                  </a:lnTo>
                  <a:lnTo>
                    <a:pt x="44627" y="70802"/>
                  </a:lnTo>
                  <a:lnTo>
                    <a:pt x="44627" y="91193"/>
                  </a:lnTo>
                  <a:lnTo>
                    <a:pt x="49644" y="87287"/>
                  </a:lnTo>
                  <a:lnTo>
                    <a:pt x="54278" y="81900"/>
                  </a:lnTo>
                  <a:lnTo>
                    <a:pt x="57588" y="75968"/>
                  </a:lnTo>
                  <a:lnTo>
                    <a:pt x="59574" y="69488"/>
                  </a:lnTo>
                  <a:lnTo>
                    <a:pt x="60236" y="62458"/>
                  </a:lnTo>
                  <a:close/>
                </a:path>
                <a:path w="99060" h="97789">
                  <a:moveTo>
                    <a:pt x="98729" y="12128"/>
                  </a:moveTo>
                  <a:lnTo>
                    <a:pt x="98729" y="7581"/>
                  </a:lnTo>
                  <a:lnTo>
                    <a:pt x="97840" y="5283"/>
                  </a:lnTo>
                  <a:lnTo>
                    <a:pt x="94310" y="1054"/>
                  </a:lnTo>
                  <a:lnTo>
                    <a:pt x="91795" y="0"/>
                  </a:lnTo>
                  <a:lnTo>
                    <a:pt x="85674" y="0"/>
                  </a:lnTo>
                  <a:lnTo>
                    <a:pt x="83273" y="1003"/>
                  </a:lnTo>
                  <a:lnTo>
                    <a:pt x="79375" y="5003"/>
                  </a:lnTo>
                  <a:lnTo>
                    <a:pt x="78397" y="7493"/>
                  </a:lnTo>
                  <a:lnTo>
                    <a:pt x="78397" y="13233"/>
                  </a:lnTo>
                  <a:lnTo>
                    <a:pt x="78854" y="16243"/>
                  </a:lnTo>
                  <a:lnTo>
                    <a:pt x="87007" y="45847"/>
                  </a:lnTo>
                  <a:lnTo>
                    <a:pt x="90322" y="45847"/>
                  </a:lnTo>
                  <a:lnTo>
                    <a:pt x="98196" y="15252"/>
                  </a:lnTo>
                  <a:lnTo>
                    <a:pt x="98729" y="12128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0" name="object 30"/>
            <p:cNvSpPr/>
            <p:nvPr/>
          </p:nvSpPr>
          <p:spPr>
            <a:xfrm>
              <a:off x="4323969" y="4738789"/>
              <a:ext cx="168910" cy="24765"/>
            </a:xfrm>
            <a:custGeom>
              <a:avLst/>
              <a:gdLst/>
              <a:ahLst/>
              <a:cxnLst/>
              <a:rect l="l" t="t" r="r" b="b"/>
              <a:pathLst>
                <a:path w="168910" h="24764">
                  <a:moveTo>
                    <a:pt x="168859" y="24484"/>
                  </a:moveTo>
                  <a:lnTo>
                    <a:pt x="168859" y="0"/>
                  </a:lnTo>
                  <a:lnTo>
                    <a:pt x="0" y="0"/>
                  </a:lnTo>
                  <a:lnTo>
                    <a:pt x="0" y="24484"/>
                  </a:lnTo>
                  <a:lnTo>
                    <a:pt x="168859" y="244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1" name="object 31"/>
            <p:cNvSpPr/>
            <p:nvPr/>
          </p:nvSpPr>
          <p:spPr>
            <a:xfrm>
              <a:off x="4523714" y="4704041"/>
              <a:ext cx="96215" cy="974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3153518" y="4946959"/>
            <a:ext cx="220998" cy="188961"/>
            <a:chOff x="3687864" y="5553418"/>
            <a:chExt cx="258445" cy="220979"/>
          </a:xfrm>
        </p:grpSpPr>
        <p:sp>
          <p:nvSpPr>
            <p:cNvPr id="33" name="object 33"/>
            <p:cNvSpPr/>
            <p:nvPr/>
          </p:nvSpPr>
          <p:spPr>
            <a:xfrm>
              <a:off x="3776852" y="5588165"/>
              <a:ext cx="168910" cy="24765"/>
            </a:xfrm>
            <a:custGeom>
              <a:avLst/>
              <a:gdLst/>
              <a:ahLst/>
              <a:cxnLst/>
              <a:rect l="l" t="t" r="r" b="b"/>
              <a:pathLst>
                <a:path w="168910" h="24764">
                  <a:moveTo>
                    <a:pt x="168859" y="24485"/>
                  </a:moveTo>
                  <a:lnTo>
                    <a:pt x="168859" y="0"/>
                  </a:lnTo>
                  <a:lnTo>
                    <a:pt x="0" y="0"/>
                  </a:lnTo>
                  <a:lnTo>
                    <a:pt x="0" y="24485"/>
                  </a:lnTo>
                  <a:lnTo>
                    <a:pt x="168859" y="24485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4" name="object 34"/>
            <p:cNvSpPr/>
            <p:nvPr/>
          </p:nvSpPr>
          <p:spPr>
            <a:xfrm>
              <a:off x="3690391" y="5553418"/>
              <a:ext cx="96520" cy="97790"/>
            </a:xfrm>
            <a:custGeom>
              <a:avLst/>
              <a:gdLst/>
              <a:ahLst/>
              <a:cxnLst/>
              <a:rect l="l" t="t" r="r" b="b"/>
              <a:pathLst>
                <a:path w="96520" h="97789">
                  <a:moveTo>
                    <a:pt x="60578" y="2082"/>
                  </a:moveTo>
                  <a:lnTo>
                    <a:pt x="16713" y="2082"/>
                  </a:lnTo>
                  <a:lnTo>
                    <a:pt x="0" y="49250"/>
                  </a:lnTo>
                  <a:lnTo>
                    <a:pt x="5803" y="49186"/>
                  </a:lnTo>
                  <a:lnTo>
                    <a:pt x="13284" y="49588"/>
                  </a:lnTo>
                  <a:lnTo>
                    <a:pt x="13284" y="29235"/>
                  </a:lnTo>
                  <a:lnTo>
                    <a:pt x="16713" y="19900"/>
                  </a:lnTo>
                  <a:lnTo>
                    <a:pt x="53644" y="19900"/>
                  </a:lnTo>
                  <a:lnTo>
                    <a:pt x="60578" y="2082"/>
                  </a:lnTo>
                  <a:close/>
                </a:path>
                <a:path w="96520" h="97789">
                  <a:moveTo>
                    <a:pt x="48374" y="89501"/>
                  </a:moveTo>
                  <a:lnTo>
                    <a:pt x="48374" y="80378"/>
                  </a:lnTo>
                  <a:lnTo>
                    <a:pt x="47053" y="83693"/>
                  </a:lnTo>
                  <a:lnTo>
                    <a:pt x="41757" y="89204"/>
                  </a:lnTo>
                  <a:lnTo>
                    <a:pt x="38544" y="90589"/>
                  </a:lnTo>
                  <a:lnTo>
                    <a:pt x="32981" y="90589"/>
                  </a:lnTo>
                  <a:lnTo>
                    <a:pt x="31369" y="90309"/>
                  </a:lnTo>
                  <a:lnTo>
                    <a:pt x="29760" y="89683"/>
                  </a:lnTo>
                  <a:lnTo>
                    <a:pt x="27914" y="89014"/>
                  </a:lnTo>
                  <a:lnTo>
                    <a:pt x="25501" y="87680"/>
                  </a:lnTo>
                  <a:lnTo>
                    <a:pt x="22694" y="85737"/>
                  </a:lnTo>
                  <a:lnTo>
                    <a:pt x="18237" y="82600"/>
                  </a:lnTo>
                  <a:lnTo>
                    <a:pt x="15074" y="80670"/>
                  </a:lnTo>
                  <a:lnTo>
                    <a:pt x="11391" y="79184"/>
                  </a:lnTo>
                  <a:lnTo>
                    <a:pt x="9575" y="78816"/>
                  </a:lnTo>
                  <a:lnTo>
                    <a:pt x="5587" y="78910"/>
                  </a:lnTo>
                  <a:lnTo>
                    <a:pt x="4063" y="79578"/>
                  </a:lnTo>
                  <a:lnTo>
                    <a:pt x="1079" y="82613"/>
                  </a:lnTo>
                  <a:lnTo>
                    <a:pt x="330" y="84366"/>
                  </a:lnTo>
                  <a:lnTo>
                    <a:pt x="330" y="88912"/>
                  </a:lnTo>
                  <a:lnTo>
                    <a:pt x="1752" y="91211"/>
                  </a:lnTo>
                  <a:lnTo>
                    <a:pt x="4610" y="93230"/>
                  </a:lnTo>
                  <a:lnTo>
                    <a:pt x="8712" y="96088"/>
                  </a:lnTo>
                  <a:lnTo>
                    <a:pt x="14439" y="97476"/>
                  </a:lnTo>
                  <a:lnTo>
                    <a:pt x="29946" y="97364"/>
                  </a:lnTo>
                  <a:lnTo>
                    <a:pt x="35813" y="96037"/>
                  </a:lnTo>
                  <a:lnTo>
                    <a:pt x="47688" y="90131"/>
                  </a:lnTo>
                  <a:lnTo>
                    <a:pt x="48374" y="89501"/>
                  </a:lnTo>
                  <a:close/>
                </a:path>
                <a:path w="96520" h="97789">
                  <a:moveTo>
                    <a:pt x="60464" y="69303"/>
                  </a:moveTo>
                  <a:lnTo>
                    <a:pt x="60464" y="54610"/>
                  </a:lnTo>
                  <a:lnTo>
                    <a:pt x="56946" y="47117"/>
                  </a:lnTo>
                  <a:lnTo>
                    <a:pt x="13284" y="29235"/>
                  </a:lnTo>
                  <a:lnTo>
                    <a:pt x="13284" y="49588"/>
                  </a:lnTo>
                  <a:lnTo>
                    <a:pt x="14579" y="49675"/>
                  </a:lnTo>
                  <a:lnTo>
                    <a:pt x="22496" y="51076"/>
                  </a:lnTo>
                  <a:lnTo>
                    <a:pt x="29760" y="53449"/>
                  </a:lnTo>
                  <a:lnTo>
                    <a:pt x="36233" y="56769"/>
                  </a:lnTo>
                  <a:lnTo>
                    <a:pt x="44323" y="61836"/>
                  </a:lnTo>
                  <a:lnTo>
                    <a:pt x="48374" y="68414"/>
                  </a:lnTo>
                  <a:lnTo>
                    <a:pt x="48374" y="89501"/>
                  </a:lnTo>
                  <a:lnTo>
                    <a:pt x="52285" y="85902"/>
                  </a:lnTo>
                  <a:lnTo>
                    <a:pt x="58826" y="74930"/>
                  </a:lnTo>
                  <a:lnTo>
                    <a:pt x="60464" y="69303"/>
                  </a:lnTo>
                  <a:close/>
                </a:path>
                <a:path w="96520" h="97789">
                  <a:moveTo>
                    <a:pt x="96215" y="12128"/>
                  </a:moveTo>
                  <a:lnTo>
                    <a:pt x="96215" y="7581"/>
                  </a:lnTo>
                  <a:lnTo>
                    <a:pt x="95326" y="5283"/>
                  </a:lnTo>
                  <a:lnTo>
                    <a:pt x="91782" y="1054"/>
                  </a:lnTo>
                  <a:lnTo>
                    <a:pt x="89268" y="0"/>
                  </a:lnTo>
                  <a:lnTo>
                    <a:pt x="83159" y="0"/>
                  </a:lnTo>
                  <a:lnTo>
                    <a:pt x="80759" y="1003"/>
                  </a:lnTo>
                  <a:lnTo>
                    <a:pt x="76847" y="4991"/>
                  </a:lnTo>
                  <a:lnTo>
                    <a:pt x="75869" y="7493"/>
                  </a:lnTo>
                  <a:lnTo>
                    <a:pt x="75869" y="13233"/>
                  </a:lnTo>
                  <a:lnTo>
                    <a:pt x="76326" y="16243"/>
                  </a:lnTo>
                  <a:lnTo>
                    <a:pt x="84493" y="45834"/>
                  </a:lnTo>
                  <a:lnTo>
                    <a:pt x="87795" y="45834"/>
                  </a:lnTo>
                  <a:lnTo>
                    <a:pt x="95681" y="15252"/>
                  </a:lnTo>
                  <a:lnTo>
                    <a:pt x="96215" y="12128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5" name="object 35"/>
            <p:cNvSpPr/>
            <p:nvPr/>
          </p:nvSpPr>
          <p:spPr>
            <a:xfrm>
              <a:off x="3687864" y="5676671"/>
              <a:ext cx="98742" cy="9752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36" name="object 36"/>
          <p:cNvSpPr/>
          <p:nvPr/>
        </p:nvSpPr>
        <p:spPr>
          <a:xfrm>
            <a:off x="2457336" y="5263175"/>
            <a:ext cx="1508358" cy="2671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7" name="object 37"/>
          <p:cNvSpPr/>
          <p:nvPr/>
        </p:nvSpPr>
        <p:spPr>
          <a:xfrm>
            <a:off x="2883792" y="4228709"/>
            <a:ext cx="244890" cy="242718"/>
          </a:xfrm>
          <a:custGeom>
            <a:avLst/>
            <a:gdLst/>
            <a:ahLst/>
            <a:cxnLst/>
            <a:rect l="l" t="t" r="r" b="b"/>
            <a:pathLst>
              <a:path w="286385" h="283845">
                <a:moveTo>
                  <a:pt x="286219" y="123266"/>
                </a:moveTo>
                <a:lnTo>
                  <a:pt x="260045" y="12661"/>
                </a:lnTo>
                <a:lnTo>
                  <a:pt x="130022" y="0"/>
                </a:lnTo>
                <a:lnTo>
                  <a:pt x="168859" y="37147"/>
                </a:lnTo>
                <a:lnTo>
                  <a:pt x="0" y="209384"/>
                </a:lnTo>
                <a:lnTo>
                  <a:pt x="78524" y="283679"/>
                </a:lnTo>
                <a:lnTo>
                  <a:pt x="247383" y="98780"/>
                </a:lnTo>
                <a:lnTo>
                  <a:pt x="286219" y="123266"/>
                </a:lnTo>
                <a:close/>
              </a:path>
            </a:pathLst>
          </a:custGeom>
          <a:solidFill>
            <a:srgbClr val="DFE0E1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8" name="object 38"/>
          <p:cNvSpPr/>
          <p:nvPr/>
        </p:nvSpPr>
        <p:spPr>
          <a:xfrm>
            <a:off x="2839755" y="4755021"/>
            <a:ext cx="266610" cy="263895"/>
          </a:xfrm>
          <a:custGeom>
            <a:avLst/>
            <a:gdLst/>
            <a:ahLst/>
            <a:cxnLst/>
            <a:rect l="l" t="t" r="r" b="b"/>
            <a:pathLst>
              <a:path w="311785" h="308610">
                <a:moveTo>
                  <a:pt x="249281" y="195828"/>
                </a:moveTo>
                <a:lnTo>
                  <a:pt x="103847" y="12661"/>
                </a:lnTo>
                <a:lnTo>
                  <a:pt x="91186" y="0"/>
                </a:lnTo>
                <a:lnTo>
                  <a:pt x="13512" y="61633"/>
                </a:lnTo>
                <a:lnTo>
                  <a:pt x="0" y="74294"/>
                </a:lnTo>
                <a:lnTo>
                  <a:pt x="13512" y="86969"/>
                </a:lnTo>
                <a:lnTo>
                  <a:pt x="13512" y="74294"/>
                </a:lnTo>
                <a:lnTo>
                  <a:pt x="26174" y="74294"/>
                </a:lnTo>
                <a:lnTo>
                  <a:pt x="32240" y="82155"/>
                </a:lnTo>
                <a:lnTo>
                  <a:pt x="91186" y="35372"/>
                </a:lnTo>
                <a:lnTo>
                  <a:pt x="91186" y="12661"/>
                </a:lnTo>
                <a:lnTo>
                  <a:pt x="103847" y="25323"/>
                </a:lnTo>
                <a:lnTo>
                  <a:pt x="103847" y="41358"/>
                </a:lnTo>
                <a:lnTo>
                  <a:pt x="246532" y="222046"/>
                </a:lnTo>
                <a:lnTo>
                  <a:pt x="246532" y="197561"/>
                </a:lnTo>
                <a:lnTo>
                  <a:pt x="249281" y="195828"/>
                </a:lnTo>
                <a:close/>
              </a:path>
              <a:path w="311785" h="308610">
                <a:moveTo>
                  <a:pt x="168859" y="271017"/>
                </a:moveTo>
                <a:lnTo>
                  <a:pt x="168859" y="259206"/>
                </a:lnTo>
                <a:lnTo>
                  <a:pt x="32240" y="82155"/>
                </a:lnTo>
                <a:lnTo>
                  <a:pt x="26174" y="86969"/>
                </a:lnTo>
                <a:lnTo>
                  <a:pt x="13512" y="74294"/>
                </a:lnTo>
                <a:lnTo>
                  <a:pt x="13512" y="86969"/>
                </a:lnTo>
                <a:lnTo>
                  <a:pt x="145194" y="256825"/>
                </a:lnTo>
                <a:lnTo>
                  <a:pt x="156197" y="246532"/>
                </a:lnTo>
                <a:lnTo>
                  <a:pt x="156197" y="273862"/>
                </a:lnTo>
                <a:lnTo>
                  <a:pt x="164817" y="274799"/>
                </a:lnTo>
                <a:lnTo>
                  <a:pt x="168859" y="271017"/>
                </a:lnTo>
                <a:close/>
              </a:path>
              <a:path w="311785" h="308610">
                <a:moveTo>
                  <a:pt x="96064" y="31501"/>
                </a:moveTo>
                <a:lnTo>
                  <a:pt x="91186" y="25323"/>
                </a:lnTo>
                <a:lnTo>
                  <a:pt x="91186" y="35372"/>
                </a:lnTo>
                <a:lnTo>
                  <a:pt x="96064" y="31501"/>
                </a:lnTo>
                <a:close/>
              </a:path>
              <a:path w="311785" h="308610">
                <a:moveTo>
                  <a:pt x="103847" y="41358"/>
                </a:moveTo>
                <a:lnTo>
                  <a:pt x="103847" y="25323"/>
                </a:lnTo>
                <a:lnTo>
                  <a:pt x="96064" y="31501"/>
                </a:lnTo>
                <a:lnTo>
                  <a:pt x="103847" y="41358"/>
                </a:lnTo>
                <a:close/>
              </a:path>
              <a:path w="311785" h="308610">
                <a:moveTo>
                  <a:pt x="238334" y="282789"/>
                </a:moveTo>
                <a:lnTo>
                  <a:pt x="164817" y="274799"/>
                </a:lnTo>
                <a:lnTo>
                  <a:pt x="142684" y="295503"/>
                </a:lnTo>
                <a:lnTo>
                  <a:pt x="130022" y="283679"/>
                </a:lnTo>
                <a:lnTo>
                  <a:pt x="130022" y="271017"/>
                </a:lnTo>
                <a:lnTo>
                  <a:pt x="103847" y="295503"/>
                </a:lnTo>
                <a:lnTo>
                  <a:pt x="130022" y="295503"/>
                </a:lnTo>
                <a:lnTo>
                  <a:pt x="233870" y="306789"/>
                </a:lnTo>
                <a:lnTo>
                  <a:pt x="233870" y="295503"/>
                </a:lnTo>
                <a:lnTo>
                  <a:pt x="238334" y="282789"/>
                </a:lnTo>
                <a:close/>
              </a:path>
              <a:path w="311785" h="308610">
                <a:moveTo>
                  <a:pt x="156197" y="273862"/>
                </a:moveTo>
                <a:lnTo>
                  <a:pt x="156197" y="271017"/>
                </a:lnTo>
                <a:lnTo>
                  <a:pt x="145194" y="256825"/>
                </a:lnTo>
                <a:lnTo>
                  <a:pt x="130022" y="271017"/>
                </a:lnTo>
                <a:lnTo>
                  <a:pt x="156197" y="273862"/>
                </a:lnTo>
                <a:close/>
              </a:path>
              <a:path w="311785" h="308610">
                <a:moveTo>
                  <a:pt x="246532" y="308165"/>
                </a:moveTo>
                <a:lnTo>
                  <a:pt x="246532" y="295503"/>
                </a:lnTo>
                <a:lnTo>
                  <a:pt x="233870" y="295503"/>
                </a:lnTo>
                <a:lnTo>
                  <a:pt x="233870" y="306789"/>
                </a:lnTo>
                <a:lnTo>
                  <a:pt x="246532" y="308165"/>
                </a:lnTo>
                <a:close/>
              </a:path>
              <a:path w="311785" h="308610">
                <a:moveTo>
                  <a:pt x="298881" y="197561"/>
                </a:moveTo>
                <a:lnTo>
                  <a:pt x="260045" y="222046"/>
                </a:lnTo>
                <a:lnTo>
                  <a:pt x="259663" y="222046"/>
                </a:lnTo>
                <a:lnTo>
                  <a:pt x="238334" y="282789"/>
                </a:lnTo>
                <a:lnTo>
                  <a:pt x="246532" y="283679"/>
                </a:lnTo>
                <a:lnTo>
                  <a:pt x="246532" y="308165"/>
                </a:lnTo>
                <a:lnTo>
                  <a:pt x="260045" y="308165"/>
                </a:lnTo>
                <a:lnTo>
                  <a:pt x="298881" y="197561"/>
                </a:lnTo>
                <a:close/>
              </a:path>
              <a:path w="311785" h="308610">
                <a:moveTo>
                  <a:pt x="260045" y="220959"/>
                </a:moveTo>
                <a:lnTo>
                  <a:pt x="260045" y="209384"/>
                </a:lnTo>
                <a:lnTo>
                  <a:pt x="246532" y="209384"/>
                </a:lnTo>
                <a:lnTo>
                  <a:pt x="246532" y="222046"/>
                </a:lnTo>
                <a:lnTo>
                  <a:pt x="259663" y="222046"/>
                </a:lnTo>
                <a:lnTo>
                  <a:pt x="260045" y="220959"/>
                </a:lnTo>
                <a:close/>
              </a:path>
              <a:path w="311785" h="308610">
                <a:moveTo>
                  <a:pt x="311543" y="147751"/>
                </a:moveTo>
                <a:lnTo>
                  <a:pt x="285369" y="173088"/>
                </a:lnTo>
                <a:lnTo>
                  <a:pt x="249281" y="195828"/>
                </a:lnTo>
                <a:lnTo>
                  <a:pt x="260045" y="209384"/>
                </a:lnTo>
                <a:lnTo>
                  <a:pt x="260045" y="220959"/>
                </a:lnTo>
                <a:lnTo>
                  <a:pt x="272707" y="184899"/>
                </a:lnTo>
                <a:lnTo>
                  <a:pt x="285369" y="184899"/>
                </a:lnTo>
                <a:lnTo>
                  <a:pt x="298881" y="197561"/>
                </a:lnTo>
                <a:lnTo>
                  <a:pt x="311543" y="147751"/>
                </a:lnTo>
                <a:close/>
              </a:path>
            </a:pathLst>
          </a:custGeom>
          <a:solidFill>
            <a:srgbClr val="C7C9CB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39" name="object 39"/>
          <p:cNvGrpSpPr/>
          <p:nvPr/>
        </p:nvGrpSpPr>
        <p:grpSpPr>
          <a:xfrm>
            <a:off x="2850582" y="4113801"/>
            <a:ext cx="375207" cy="378466"/>
            <a:chOff x="3333597" y="4579086"/>
            <a:chExt cx="438784" cy="442595"/>
          </a:xfrm>
        </p:grpSpPr>
        <p:sp>
          <p:nvSpPr>
            <p:cNvPr id="40" name="object 40"/>
            <p:cNvSpPr/>
            <p:nvPr/>
          </p:nvSpPr>
          <p:spPr>
            <a:xfrm>
              <a:off x="3333597" y="4701641"/>
              <a:ext cx="325120" cy="320040"/>
            </a:xfrm>
            <a:custGeom>
              <a:avLst/>
              <a:gdLst/>
              <a:ahLst/>
              <a:cxnLst/>
              <a:rect l="l" t="t" r="r" b="b"/>
              <a:pathLst>
                <a:path w="325120" h="320039">
                  <a:moveTo>
                    <a:pt x="182372" y="74548"/>
                  </a:moveTo>
                  <a:lnTo>
                    <a:pt x="182372" y="61633"/>
                  </a:lnTo>
                  <a:lnTo>
                    <a:pt x="169424" y="49513"/>
                  </a:lnTo>
                  <a:lnTo>
                    <a:pt x="12661" y="209384"/>
                  </a:lnTo>
                  <a:lnTo>
                    <a:pt x="0" y="221208"/>
                  </a:lnTo>
                  <a:lnTo>
                    <a:pt x="12661" y="233870"/>
                  </a:lnTo>
                  <a:lnTo>
                    <a:pt x="12661" y="221208"/>
                  </a:lnTo>
                  <a:lnTo>
                    <a:pt x="26174" y="209384"/>
                  </a:lnTo>
                  <a:lnTo>
                    <a:pt x="38630" y="221165"/>
                  </a:lnTo>
                  <a:lnTo>
                    <a:pt x="182372" y="74548"/>
                  </a:lnTo>
                  <a:close/>
                </a:path>
                <a:path w="325120" h="320039">
                  <a:moveTo>
                    <a:pt x="97053" y="276416"/>
                  </a:moveTo>
                  <a:lnTo>
                    <a:pt x="38630" y="221165"/>
                  </a:lnTo>
                  <a:lnTo>
                    <a:pt x="26174" y="233870"/>
                  </a:lnTo>
                  <a:lnTo>
                    <a:pt x="12661" y="221208"/>
                  </a:lnTo>
                  <a:lnTo>
                    <a:pt x="12661" y="233870"/>
                  </a:lnTo>
                  <a:lnTo>
                    <a:pt x="91186" y="307327"/>
                  </a:lnTo>
                  <a:lnTo>
                    <a:pt x="91186" y="282841"/>
                  </a:lnTo>
                  <a:lnTo>
                    <a:pt x="97053" y="276416"/>
                  </a:lnTo>
                  <a:close/>
                </a:path>
                <a:path w="325120" h="320039">
                  <a:moveTo>
                    <a:pt x="103847" y="307327"/>
                  </a:moveTo>
                  <a:lnTo>
                    <a:pt x="103847" y="282841"/>
                  </a:lnTo>
                  <a:lnTo>
                    <a:pt x="91186" y="295503"/>
                  </a:lnTo>
                  <a:lnTo>
                    <a:pt x="91186" y="319989"/>
                  </a:lnTo>
                  <a:lnTo>
                    <a:pt x="103847" y="307327"/>
                  </a:lnTo>
                  <a:close/>
                </a:path>
                <a:path w="325120" h="320039">
                  <a:moveTo>
                    <a:pt x="284018" y="138381"/>
                  </a:moveTo>
                  <a:lnTo>
                    <a:pt x="274695" y="98683"/>
                  </a:lnTo>
                  <a:lnTo>
                    <a:pt x="273558" y="97942"/>
                  </a:lnTo>
                  <a:lnTo>
                    <a:pt x="260045" y="97942"/>
                  </a:lnTo>
                  <a:lnTo>
                    <a:pt x="97053" y="276416"/>
                  </a:lnTo>
                  <a:lnTo>
                    <a:pt x="103847" y="282841"/>
                  </a:lnTo>
                  <a:lnTo>
                    <a:pt x="103847" y="307327"/>
                  </a:lnTo>
                  <a:lnTo>
                    <a:pt x="260045" y="137921"/>
                  </a:lnTo>
                  <a:lnTo>
                    <a:pt x="260045" y="110604"/>
                  </a:lnTo>
                  <a:lnTo>
                    <a:pt x="273558" y="123266"/>
                  </a:lnTo>
                  <a:lnTo>
                    <a:pt x="273558" y="131785"/>
                  </a:lnTo>
                  <a:lnTo>
                    <a:pt x="284018" y="138381"/>
                  </a:lnTo>
                  <a:close/>
                </a:path>
                <a:path w="325120" h="320039">
                  <a:moveTo>
                    <a:pt x="154932" y="1106"/>
                  </a:moveTo>
                  <a:lnTo>
                    <a:pt x="142684" y="0"/>
                  </a:lnTo>
                  <a:lnTo>
                    <a:pt x="103847" y="0"/>
                  </a:lnTo>
                  <a:lnTo>
                    <a:pt x="142684" y="24485"/>
                  </a:lnTo>
                  <a:lnTo>
                    <a:pt x="142684" y="11823"/>
                  </a:lnTo>
                  <a:lnTo>
                    <a:pt x="154932" y="1106"/>
                  </a:lnTo>
                  <a:close/>
                </a:path>
                <a:path w="325120" h="320039">
                  <a:moveTo>
                    <a:pt x="208546" y="48971"/>
                  </a:moveTo>
                  <a:lnTo>
                    <a:pt x="186634" y="28456"/>
                  </a:lnTo>
                  <a:lnTo>
                    <a:pt x="142684" y="24485"/>
                  </a:lnTo>
                  <a:lnTo>
                    <a:pt x="169424" y="49513"/>
                  </a:lnTo>
                  <a:lnTo>
                    <a:pt x="182372" y="36309"/>
                  </a:lnTo>
                  <a:lnTo>
                    <a:pt x="182372" y="74548"/>
                  </a:lnTo>
                  <a:lnTo>
                    <a:pt x="195033" y="61633"/>
                  </a:lnTo>
                  <a:lnTo>
                    <a:pt x="208546" y="48971"/>
                  </a:lnTo>
                  <a:close/>
                </a:path>
                <a:path w="325120" h="320039">
                  <a:moveTo>
                    <a:pt x="157642" y="1351"/>
                  </a:moveTo>
                  <a:lnTo>
                    <a:pt x="156197" y="0"/>
                  </a:lnTo>
                  <a:lnTo>
                    <a:pt x="154932" y="1106"/>
                  </a:lnTo>
                  <a:lnTo>
                    <a:pt x="157642" y="1351"/>
                  </a:lnTo>
                  <a:close/>
                </a:path>
                <a:path w="325120" h="320039">
                  <a:moveTo>
                    <a:pt x="309085" y="121108"/>
                  </a:moveTo>
                  <a:lnTo>
                    <a:pt x="286219" y="24485"/>
                  </a:lnTo>
                  <a:lnTo>
                    <a:pt x="286219" y="11823"/>
                  </a:lnTo>
                  <a:lnTo>
                    <a:pt x="273558" y="11823"/>
                  </a:lnTo>
                  <a:lnTo>
                    <a:pt x="157642" y="1351"/>
                  </a:lnTo>
                  <a:lnTo>
                    <a:pt x="186634" y="28456"/>
                  </a:lnTo>
                  <a:lnTo>
                    <a:pt x="261309" y="35202"/>
                  </a:lnTo>
                  <a:lnTo>
                    <a:pt x="273558" y="24485"/>
                  </a:lnTo>
                  <a:lnTo>
                    <a:pt x="273558" y="93841"/>
                  </a:lnTo>
                  <a:lnTo>
                    <a:pt x="274695" y="98683"/>
                  </a:lnTo>
                  <a:lnTo>
                    <a:pt x="309085" y="121108"/>
                  </a:lnTo>
                  <a:close/>
                </a:path>
                <a:path w="325120" h="320039">
                  <a:moveTo>
                    <a:pt x="273558" y="93841"/>
                  </a:moveTo>
                  <a:lnTo>
                    <a:pt x="273558" y="36309"/>
                  </a:lnTo>
                  <a:lnTo>
                    <a:pt x="261309" y="35202"/>
                  </a:lnTo>
                  <a:lnTo>
                    <a:pt x="260045" y="36309"/>
                  </a:lnTo>
                  <a:lnTo>
                    <a:pt x="273558" y="93841"/>
                  </a:lnTo>
                  <a:close/>
                </a:path>
                <a:path w="325120" h="320039">
                  <a:moveTo>
                    <a:pt x="268590" y="128653"/>
                  </a:moveTo>
                  <a:lnTo>
                    <a:pt x="260045" y="123266"/>
                  </a:lnTo>
                  <a:lnTo>
                    <a:pt x="260045" y="137921"/>
                  </a:lnTo>
                  <a:lnTo>
                    <a:pt x="268590" y="128653"/>
                  </a:lnTo>
                  <a:close/>
                </a:path>
                <a:path w="325120" h="320039">
                  <a:moveTo>
                    <a:pt x="273558" y="131785"/>
                  </a:moveTo>
                  <a:lnTo>
                    <a:pt x="273558" y="123266"/>
                  </a:lnTo>
                  <a:lnTo>
                    <a:pt x="268590" y="128653"/>
                  </a:lnTo>
                  <a:lnTo>
                    <a:pt x="273558" y="131785"/>
                  </a:lnTo>
                  <a:close/>
                </a:path>
                <a:path w="325120" h="320039">
                  <a:moveTo>
                    <a:pt x="291116" y="142855"/>
                  </a:moveTo>
                  <a:lnTo>
                    <a:pt x="284018" y="138381"/>
                  </a:lnTo>
                  <a:lnTo>
                    <a:pt x="286219" y="147751"/>
                  </a:lnTo>
                  <a:lnTo>
                    <a:pt x="291116" y="142855"/>
                  </a:lnTo>
                  <a:close/>
                </a:path>
                <a:path w="325120" h="320039">
                  <a:moveTo>
                    <a:pt x="325056" y="159575"/>
                  </a:moveTo>
                  <a:lnTo>
                    <a:pt x="312394" y="135089"/>
                  </a:lnTo>
                  <a:lnTo>
                    <a:pt x="310076" y="125294"/>
                  </a:lnTo>
                  <a:lnTo>
                    <a:pt x="298881" y="135089"/>
                  </a:lnTo>
                  <a:lnTo>
                    <a:pt x="291116" y="142855"/>
                  </a:lnTo>
                  <a:lnTo>
                    <a:pt x="298881" y="147751"/>
                  </a:lnTo>
                  <a:lnTo>
                    <a:pt x="325056" y="159575"/>
                  </a:lnTo>
                  <a:close/>
                </a:path>
                <a:path w="325120" h="320039">
                  <a:moveTo>
                    <a:pt x="312394" y="123266"/>
                  </a:moveTo>
                  <a:lnTo>
                    <a:pt x="309085" y="121108"/>
                  </a:lnTo>
                  <a:lnTo>
                    <a:pt x="310076" y="125294"/>
                  </a:lnTo>
                  <a:lnTo>
                    <a:pt x="312394" y="123266"/>
                  </a:lnTo>
                  <a:close/>
                </a:path>
              </a:pathLst>
            </a:custGeom>
            <a:solidFill>
              <a:srgbClr val="C7C9CB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41" name="object 41"/>
            <p:cNvSpPr/>
            <p:nvPr/>
          </p:nvSpPr>
          <p:spPr>
            <a:xfrm>
              <a:off x="3676040" y="4579086"/>
              <a:ext cx="96215" cy="9749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3229613" y="4113800"/>
            <a:ext cx="721095" cy="83621"/>
            <a:chOff x="3776853" y="4579086"/>
            <a:chExt cx="843280" cy="97790"/>
          </a:xfrm>
        </p:grpSpPr>
        <p:sp>
          <p:nvSpPr>
            <p:cNvPr id="43" name="object 43"/>
            <p:cNvSpPr/>
            <p:nvPr/>
          </p:nvSpPr>
          <p:spPr>
            <a:xfrm>
              <a:off x="4521212" y="4579086"/>
              <a:ext cx="98729" cy="975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44" name="object 44"/>
            <p:cNvSpPr/>
            <p:nvPr/>
          </p:nvSpPr>
          <p:spPr>
            <a:xfrm>
              <a:off x="3776853" y="4613833"/>
              <a:ext cx="716280" cy="24765"/>
            </a:xfrm>
            <a:custGeom>
              <a:avLst/>
              <a:gdLst/>
              <a:ahLst/>
              <a:cxnLst/>
              <a:rect l="l" t="t" r="r" b="b"/>
              <a:pathLst>
                <a:path w="716279" h="24764">
                  <a:moveTo>
                    <a:pt x="715962" y="24484"/>
                  </a:moveTo>
                  <a:lnTo>
                    <a:pt x="715962" y="0"/>
                  </a:lnTo>
                  <a:lnTo>
                    <a:pt x="0" y="0"/>
                  </a:lnTo>
                  <a:lnTo>
                    <a:pt x="0" y="24484"/>
                  </a:lnTo>
                  <a:lnTo>
                    <a:pt x="715962" y="244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45" name="object 45"/>
          <p:cNvSpPr/>
          <p:nvPr/>
        </p:nvSpPr>
        <p:spPr>
          <a:xfrm>
            <a:off x="2828200" y="4765848"/>
            <a:ext cx="235116" cy="242175"/>
          </a:xfrm>
          <a:custGeom>
            <a:avLst/>
            <a:gdLst/>
            <a:ahLst/>
            <a:cxnLst/>
            <a:rect l="l" t="t" r="r" b="b"/>
            <a:pathLst>
              <a:path w="274954" h="283210">
                <a:moveTo>
                  <a:pt x="274396" y="172237"/>
                </a:moveTo>
                <a:lnTo>
                  <a:pt x="233870" y="196722"/>
                </a:lnTo>
                <a:lnTo>
                  <a:pt x="78524" y="0"/>
                </a:lnTo>
                <a:lnTo>
                  <a:pt x="0" y="61633"/>
                </a:lnTo>
                <a:lnTo>
                  <a:pt x="143535" y="246545"/>
                </a:lnTo>
                <a:lnTo>
                  <a:pt x="117360" y="271017"/>
                </a:lnTo>
                <a:lnTo>
                  <a:pt x="233870" y="282841"/>
                </a:lnTo>
                <a:lnTo>
                  <a:pt x="274396" y="172237"/>
                </a:lnTo>
                <a:close/>
              </a:path>
            </a:pathLst>
          </a:custGeom>
          <a:solidFill>
            <a:srgbClr val="DFE0E1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46" name="object 46"/>
          <p:cNvGrpSpPr/>
          <p:nvPr/>
        </p:nvGrpSpPr>
        <p:grpSpPr>
          <a:xfrm>
            <a:off x="3229613" y="5052364"/>
            <a:ext cx="721095" cy="83621"/>
            <a:chOff x="3776853" y="5676684"/>
            <a:chExt cx="843280" cy="97790"/>
          </a:xfrm>
        </p:grpSpPr>
        <p:sp>
          <p:nvSpPr>
            <p:cNvPr id="47" name="object 47"/>
            <p:cNvSpPr/>
            <p:nvPr/>
          </p:nvSpPr>
          <p:spPr>
            <a:xfrm>
              <a:off x="4523714" y="5676684"/>
              <a:ext cx="96215" cy="9747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48" name="object 48"/>
            <p:cNvSpPr/>
            <p:nvPr/>
          </p:nvSpPr>
          <p:spPr>
            <a:xfrm>
              <a:off x="3776853" y="5698756"/>
              <a:ext cx="716280" cy="24765"/>
            </a:xfrm>
            <a:custGeom>
              <a:avLst/>
              <a:gdLst/>
              <a:ahLst/>
              <a:cxnLst/>
              <a:rect l="l" t="t" r="r" b="b"/>
              <a:pathLst>
                <a:path w="716279" h="24764">
                  <a:moveTo>
                    <a:pt x="715962" y="24485"/>
                  </a:moveTo>
                  <a:lnTo>
                    <a:pt x="715962" y="0"/>
                  </a:lnTo>
                  <a:lnTo>
                    <a:pt x="0" y="0"/>
                  </a:lnTo>
                  <a:lnTo>
                    <a:pt x="0" y="24485"/>
                  </a:lnTo>
                  <a:lnTo>
                    <a:pt x="715962" y="2448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49" name="object 49"/>
          <p:cNvSpPr/>
          <p:nvPr/>
        </p:nvSpPr>
        <p:spPr>
          <a:xfrm>
            <a:off x="4410471" y="5052364"/>
            <a:ext cx="84424" cy="833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0" name="object 50"/>
          <p:cNvSpPr/>
          <p:nvPr/>
        </p:nvSpPr>
        <p:spPr>
          <a:xfrm>
            <a:off x="4041832" y="4079983"/>
            <a:ext cx="301361" cy="222627"/>
          </a:xfrm>
          <a:custGeom>
            <a:avLst/>
            <a:gdLst/>
            <a:ahLst/>
            <a:cxnLst/>
            <a:rect l="l" t="t" r="r" b="b"/>
            <a:pathLst>
              <a:path w="352425" h="260350">
                <a:moveTo>
                  <a:pt x="273558" y="86956"/>
                </a:moveTo>
                <a:lnTo>
                  <a:pt x="273558" y="63998"/>
                </a:lnTo>
                <a:lnTo>
                  <a:pt x="260883" y="49809"/>
                </a:lnTo>
                <a:lnTo>
                  <a:pt x="260883" y="74294"/>
                </a:lnTo>
                <a:lnTo>
                  <a:pt x="247383" y="74294"/>
                </a:lnTo>
                <a:lnTo>
                  <a:pt x="247383" y="62321"/>
                </a:lnTo>
                <a:lnTo>
                  <a:pt x="12661" y="74294"/>
                </a:lnTo>
                <a:lnTo>
                  <a:pt x="0" y="74294"/>
                </a:lnTo>
                <a:lnTo>
                  <a:pt x="0" y="198412"/>
                </a:lnTo>
                <a:lnTo>
                  <a:pt x="12661" y="198412"/>
                </a:lnTo>
                <a:lnTo>
                  <a:pt x="12661" y="86956"/>
                </a:lnTo>
                <a:lnTo>
                  <a:pt x="26174" y="86956"/>
                </a:lnTo>
                <a:lnTo>
                  <a:pt x="26174" y="98941"/>
                </a:lnTo>
                <a:lnTo>
                  <a:pt x="260883" y="86956"/>
                </a:lnTo>
                <a:lnTo>
                  <a:pt x="273558" y="86956"/>
                </a:lnTo>
                <a:close/>
              </a:path>
              <a:path w="352425" h="260350">
                <a:moveTo>
                  <a:pt x="26174" y="173237"/>
                </a:moveTo>
                <a:lnTo>
                  <a:pt x="26174" y="98941"/>
                </a:lnTo>
                <a:lnTo>
                  <a:pt x="12661" y="99631"/>
                </a:lnTo>
                <a:lnTo>
                  <a:pt x="12661" y="173926"/>
                </a:lnTo>
                <a:lnTo>
                  <a:pt x="26174" y="173237"/>
                </a:lnTo>
                <a:close/>
              </a:path>
              <a:path w="352425" h="260350">
                <a:moveTo>
                  <a:pt x="273558" y="206779"/>
                </a:moveTo>
                <a:lnTo>
                  <a:pt x="273558" y="161264"/>
                </a:lnTo>
                <a:lnTo>
                  <a:pt x="260883" y="161264"/>
                </a:lnTo>
                <a:lnTo>
                  <a:pt x="26174" y="173237"/>
                </a:lnTo>
                <a:lnTo>
                  <a:pt x="26174" y="185750"/>
                </a:lnTo>
                <a:lnTo>
                  <a:pt x="12661" y="185750"/>
                </a:lnTo>
                <a:lnTo>
                  <a:pt x="12661" y="198412"/>
                </a:lnTo>
                <a:lnTo>
                  <a:pt x="247383" y="186438"/>
                </a:lnTo>
                <a:lnTo>
                  <a:pt x="247383" y="173926"/>
                </a:lnTo>
                <a:lnTo>
                  <a:pt x="260883" y="173926"/>
                </a:lnTo>
                <a:lnTo>
                  <a:pt x="260883" y="222897"/>
                </a:lnTo>
                <a:lnTo>
                  <a:pt x="273558" y="206779"/>
                </a:lnTo>
                <a:close/>
              </a:path>
              <a:path w="352425" h="260350">
                <a:moveTo>
                  <a:pt x="352069" y="136778"/>
                </a:moveTo>
                <a:lnTo>
                  <a:pt x="352069" y="111442"/>
                </a:lnTo>
                <a:lnTo>
                  <a:pt x="273558" y="24485"/>
                </a:lnTo>
                <a:lnTo>
                  <a:pt x="247383" y="0"/>
                </a:lnTo>
                <a:lnTo>
                  <a:pt x="247383" y="62321"/>
                </a:lnTo>
                <a:lnTo>
                  <a:pt x="260883" y="61633"/>
                </a:lnTo>
                <a:lnTo>
                  <a:pt x="260883" y="37147"/>
                </a:lnTo>
                <a:lnTo>
                  <a:pt x="273558" y="37147"/>
                </a:lnTo>
                <a:lnTo>
                  <a:pt x="273558" y="63998"/>
                </a:lnTo>
                <a:lnTo>
                  <a:pt x="333268" y="130845"/>
                </a:lnTo>
                <a:lnTo>
                  <a:pt x="338569" y="124104"/>
                </a:lnTo>
                <a:lnTo>
                  <a:pt x="338569" y="153764"/>
                </a:lnTo>
                <a:lnTo>
                  <a:pt x="352069" y="136778"/>
                </a:lnTo>
                <a:close/>
              </a:path>
              <a:path w="352425" h="260350">
                <a:moveTo>
                  <a:pt x="338569" y="153764"/>
                </a:moveTo>
                <a:lnTo>
                  <a:pt x="338569" y="136778"/>
                </a:lnTo>
                <a:lnTo>
                  <a:pt x="333268" y="130845"/>
                </a:lnTo>
                <a:lnTo>
                  <a:pt x="273558" y="206779"/>
                </a:lnTo>
                <a:lnTo>
                  <a:pt x="273558" y="222897"/>
                </a:lnTo>
                <a:lnTo>
                  <a:pt x="260883" y="222897"/>
                </a:lnTo>
                <a:lnTo>
                  <a:pt x="260883" y="185750"/>
                </a:lnTo>
                <a:lnTo>
                  <a:pt x="247383" y="186438"/>
                </a:lnTo>
                <a:lnTo>
                  <a:pt x="247383" y="260045"/>
                </a:lnTo>
                <a:lnTo>
                  <a:pt x="273558" y="235559"/>
                </a:lnTo>
                <a:lnTo>
                  <a:pt x="338569" y="153764"/>
                </a:lnTo>
                <a:close/>
              </a:path>
            </a:pathLst>
          </a:custGeom>
          <a:solidFill>
            <a:srgbClr val="C7C9CB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1" name="object 51"/>
          <p:cNvSpPr/>
          <p:nvPr/>
        </p:nvSpPr>
        <p:spPr>
          <a:xfrm>
            <a:off x="4041832" y="4944894"/>
            <a:ext cx="278012" cy="158554"/>
          </a:xfrm>
          <a:custGeom>
            <a:avLst/>
            <a:gdLst/>
            <a:ahLst/>
            <a:cxnLst/>
            <a:rect l="l" t="t" r="r" b="b"/>
            <a:pathLst>
              <a:path w="325120" h="185420">
                <a:moveTo>
                  <a:pt x="325056" y="86118"/>
                </a:moveTo>
                <a:lnTo>
                  <a:pt x="248221" y="0"/>
                </a:lnTo>
                <a:lnTo>
                  <a:pt x="248221" y="37160"/>
                </a:lnTo>
                <a:lnTo>
                  <a:pt x="0" y="48971"/>
                </a:lnTo>
                <a:lnTo>
                  <a:pt x="0" y="147751"/>
                </a:lnTo>
                <a:lnTo>
                  <a:pt x="248221" y="135089"/>
                </a:lnTo>
                <a:lnTo>
                  <a:pt x="248221" y="184912"/>
                </a:lnTo>
                <a:lnTo>
                  <a:pt x="325056" y="86118"/>
                </a:lnTo>
                <a:close/>
              </a:path>
            </a:pathLst>
          </a:custGeom>
          <a:solidFill>
            <a:srgbClr val="DFE0E1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52" name="object 52"/>
          <p:cNvGrpSpPr/>
          <p:nvPr/>
        </p:nvGrpSpPr>
        <p:grpSpPr>
          <a:xfrm>
            <a:off x="4435719" y="4936848"/>
            <a:ext cx="218825" cy="83621"/>
            <a:chOff x="5187327" y="5541594"/>
            <a:chExt cx="255904" cy="97790"/>
          </a:xfrm>
        </p:grpSpPr>
        <p:sp>
          <p:nvSpPr>
            <p:cNvPr id="53" name="object 53"/>
            <p:cNvSpPr/>
            <p:nvPr/>
          </p:nvSpPr>
          <p:spPr>
            <a:xfrm>
              <a:off x="5273801" y="5575490"/>
              <a:ext cx="168910" cy="24765"/>
            </a:xfrm>
            <a:custGeom>
              <a:avLst/>
              <a:gdLst/>
              <a:ahLst/>
              <a:cxnLst/>
              <a:rect l="l" t="t" r="r" b="b"/>
              <a:pathLst>
                <a:path w="168910" h="24764">
                  <a:moveTo>
                    <a:pt x="168859" y="24484"/>
                  </a:moveTo>
                  <a:lnTo>
                    <a:pt x="168859" y="0"/>
                  </a:lnTo>
                  <a:lnTo>
                    <a:pt x="0" y="0"/>
                  </a:lnTo>
                  <a:lnTo>
                    <a:pt x="0" y="24484"/>
                  </a:lnTo>
                  <a:lnTo>
                    <a:pt x="168859" y="2448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54" name="object 54"/>
            <p:cNvSpPr/>
            <p:nvPr/>
          </p:nvSpPr>
          <p:spPr>
            <a:xfrm>
              <a:off x="5187327" y="5541594"/>
              <a:ext cx="96520" cy="97790"/>
            </a:xfrm>
            <a:custGeom>
              <a:avLst/>
              <a:gdLst/>
              <a:ahLst/>
              <a:cxnLst/>
              <a:rect l="l" t="t" r="r" b="b"/>
              <a:pathLst>
                <a:path w="96520" h="97789">
                  <a:moveTo>
                    <a:pt x="60578" y="2082"/>
                  </a:moveTo>
                  <a:lnTo>
                    <a:pt x="16713" y="2082"/>
                  </a:lnTo>
                  <a:lnTo>
                    <a:pt x="0" y="49250"/>
                  </a:lnTo>
                  <a:lnTo>
                    <a:pt x="5816" y="49186"/>
                  </a:lnTo>
                  <a:lnTo>
                    <a:pt x="13284" y="49587"/>
                  </a:lnTo>
                  <a:lnTo>
                    <a:pt x="13284" y="29235"/>
                  </a:lnTo>
                  <a:lnTo>
                    <a:pt x="16713" y="19888"/>
                  </a:lnTo>
                  <a:lnTo>
                    <a:pt x="53657" y="19888"/>
                  </a:lnTo>
                  <a:lnTo>
                    <a:pt x="60578" y="2082"/>
                  </a:lnTo>
                  <a:close/>
                </a:path>
                <a:path w="96520" h="97789">
                  <a:moveTo>
                    <a:pt x="48374" y="89501"/>
                  </a:moveTo>
                  <a:lnTo>
                    <a:pt x="48374" y="80365"/>
                  </a:lnTo>
                  <a:lnTo>
                    <a:pt x="47053" y="83680"/>
                  </a:lnTo>
                  <a:lnTo>
                    <a:pt x="41757" y="89204"/>
                  </a:lnTo>
                  <a:lnTo>
                    <a:pt x="38557" y="90576"/>
                  </a:lnTo>
                  <a:lnTo>
                    <a:pt x="32981" y="90576"/>
                  </a:lnTo>
                  <a:lnTo>
                    <a:pt x="31368" y="90309"/>
                  </a:lnTo>
                  <a:lnTo>
                    <a:pt x="29760" y="89683"/>
                  </a:lnTo>
                  <a:lnTo>
                    <a:pt x="27927" y="89014"/>
                  </a:lnTo>
                  <a:lnTo>
                    <a:pt x="25501" y="87668"/>
                  </a:lnTo>
                  <a:lnTo>
                    <a:pt x="22694" y="85737"/>
                  </a:lnTo>
                  <a:lnTo>
                    <a:pt x="18237" y="82600"/>
                  </a:lnTo>
                  <a:lnTo>
                    <a:pt x="15087" y="80670"/>
                  </a:lnTo>
                  <a:lnTo>
                    <a:pt x="11404" y="79184"/>
                  </a:lnTo>
                  <a:lnTo>
                    <a:pt x="9588" y="78816"/>
                  </a:lnTo>
                  <a:lnTo>
                    <a:pt x="5600" y="78910"/>
                  </a:lnTo>
                  <a:lnTo>
                    <a:pt x="4076" y="79578"/>
                  </a:lnTo>
                  <a:lnTo>
                    <a:pt x="1079" y="82613"/>
                  </a:lnTo>
                  <a:lnTo>
                    <a:pt x="330" y="84353"/>
                  </a:lnTo>
                  <a:lnTo>
                    <a:pt x="330" y="88912"/>
                  </a:lnTo>
                  <a:lnTo>
                    <a:pt x="1765" y="91211"/>
                  </a:lnTo>
                  <a:lnTo>
                    <a:pt x="4610" y="93230"/>
                  </a:lnTo>
                  <a:lnTo>
                    <a:pt x="8712" y="96075"/>
                  </a:lnTo>
                  <a:lnTo>
                    <a:pt x="14444" y="97477"/>
                  </a:lnTo>
                  <a:lnTo>
                    <a:pt x="29946" y="97362"/>
                  </a:lnTo>
                  <a:lnTo>
                    <a:pt x="35813" y="96024"/>
                  </a:lnTo>
                  <a:lnTo>
                    <a:pt x="47688" y="90131"/>
                  </a:lnTo>
                  <a:lnTo>
                    <a:pt x="48374" y="89501"/>
                  </a:lnTo>
                  <a:close/>
                </a:path>
                <a:path w="96520" h="97789">
                  <a:moveTo>
                    <a:pt x="60464" y="69303"/>
                  </a:moveTo>
                  <a:lnTo>
                    <a:pt x="60464" y="54597"/>
                  </a:lnTo>
                  <a:lnTo>
                    <a:pt x="56946" y="47116"/>
                  </a:lnTo>
                  <a:lnTo>
                    <a:pt x="13284" y="29235"/>
                  </a:lnTo>
                  <a:lnTo>
                    <a:pt x="13284" y="49587"/>
                  </a:lnTo>
                  <a:lnTo>
                    <a:pt x="14579" y="49674"/>
                  </a:lnTo>
                  <a:lnTo>
                    <a:pt x="22498" y="51076"/>
                  </a:lnTo>
                  <a:lnTo>
                    <a:pt x="29760" y="53449"/>
                  </a:lnTo>
                  <a:lnTo>
                    <a:pt x="36233" y="56768"/>
                  </a:lnTo>
                  <a:lnTo>
                    <a:pt x="44322" y="61836"/>
                  </a:lnTo>
                  <a:lnTo>
                    <a:pt x="48374" y="68414"/>
                  </a:lnTo>
                  <a:lnTo>
                    <a:pt x="48374" y="89501"/>
                  </a:lnTo>
                  <a:lnTo>
                    <a:pt x="52285" y="85902"/>
                  </a:lnTo>
                  <a:lnTo>
                    <a:pt x="58839" y="74917"/>
                  </a:lnTo>
                  <a:lnTo>
                    <a:pt x="60464" y="69303"/>
                  </a:lnTo>
                  <a:close/>
                </a:path>
                <a:path w="96520" h="97789">
                  <a:moveTo>
                    <a:pt x="96215" y="12128"/>
                  </a:moveTo>
                  <a:lnTo>
                    <a:pt x="96215" y="7581"/>
                  </a:lnTo>
                  <a:lnTo>
                    <a:pt x="95326" y="5283"/>
                  </a:lnTo>
                  <a:lnTo>
                    <a:pt x="91795" y="1054"/>
                  </a:lnTo>
                  <a:lnTo>
                    <a:pt x="89268" y="0"/>
                  </a:lnTo>
                  <a:lnTo>
                    <a:pt x="83159" y="0"/>
                  </a:lnTo>
                  <a:lnTo>
                    <a:pt x="80759" y="990"/>
                  </a:lnTo>
                  <a:lnTo>
                    <a:pt x="76847" y="4991"/>
                  </a:lnTo>
                  <a:lnTo>
                    <a:pt x="75882" y="7492"/>
                  </a:lnTo>
                  <a:lnTo>
                    <a:pt x="75882" y="13233"/>
                  </a:lnTo>
                  <a:lnTo>
                    <a:pt x="76339" y="16243"/>
                  </a:lnTo>
                  <a:lnTo>
                    <a:pt x="84493" y="45834"/>
                  </a:lnTo>
                  <a:lnTo>
                    <a:pt x="87807" y="45834"/>
                  </a:lnTo>
                  <a:lnTo>
                    <a:pt x="95681" y="15252"/>
                  </a:lnTo>
                  <a:lnTo>
                    <a:pt x="96215" y="12128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55" name="object 55"/>
          <p:cNvSpPr/>
          <p:nvPr/>
        </p:nvSpPr>
        <p:spPr>
          <a:xfrm>
            <a:off x="4498837" y="5060410"/>
            <a:ext cx="612496" cy="21720"/>
          </a:xfrm>
          <a:custGeom>
            <a:avLst/>
            <a:gdLst/>
            <a:ahLst/>
            <a:cxnLst/>
            <a:rect l="l" t="t" r="r" b="b"/>
            <a:pathLst>
              <a:path w="716279" h="25400">
                <a:moveTo>
                  <a:pt x="715962" y="25328"/>
                </a:moveTo>
                <a:lnTo>
                  <a:pt x="715962" y="0"/>
                </a:lnTo>
                <a:lnTo>
                  <a:pt x="0" y="0"/>
                </a:lnTo>
                <a:lnTo>
                  <a:pt x="0" y="25328"/>
                </a:lnTo>
                <a:lnTo>
                  <a:pt x="715962" y="253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6" name="object 56"/>
          <p:cNvSpPr/>
          <p:nvPr/>
        </p:nvSpPr>
        <p:spPr>
          <a:xfrm>
            <a:off x="4643229" y="4965833"/>
            <a:ext cx="478920" cy="21177"/>
          </a:xfrm>
          <a:custGeom>
            <a:avLst/>
            <a:gdLst/>
            <a:ahLst/>
            <a:cxnLst/>
            <a:rect l="l" t="t" r="r" b="b"/>
            <a:pathLst>
              <a:path w="560070" h="24764">
                <a:moveTo>
                  <a:pt x="559777" y="24484"/>
                </a:moveTo>
                <a:lnTo>
                  <a:pt x="559777" y="0"/>
                </a:lnTo>
                <a:lnTo>
                  <a:pt x="0" y="0"/>
                </a:lnTo>
                <a:lnTo>
                  <a:pt x="0" y="24484"/>
                </a:lnTo>
                <a:lnTo>
                  <a:pt x="559777" y="2448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7" name="object 57"/>
          <p:cNvSpPr/>
          <p:nvPr/>
        </p:nvSpPr>
        <p:spPr>
          <a:xfrm>
            <a:off x="4051943" y="4100921"/>
            <a:ext cx="280184" cy="159640"/>
          </a:xfrm>
          <a:custGeom>
            <a:avLst/>
            <a:gdLst/>
            <a:ahLst/>
            <a:cxnLst/>
            <a:rect l="l" t="t" r="r" b="b"/>
            <a:pathLst>
              <a:path w="327660" h="186689">
                <a:moveTo>
                  <a:pt x="327583" y="86118"/>
                </a:moveTo>
                <a:lnTo>
                  <a:pt x="248221" y="0"/>
                </a:lnTo>
                <a:lnTo>
                  <a:pt x="248221" y="37147"/>
                </a:lnTo>
                <a:lnTo>
                  <a:pt x="0" y="49809"/>
                </a:lnTo>
                <a:lnTo>
                  <a:pt x="0" y="149440"/>
                </a:lnTo>
                <a:lnTo>
                  <a:pt x="248221" y="137617"/>
                </a:lnTo>
                <a:lnTo>
                  <a:pt x="248221" y="186588"/>
                </a:lnTo>
                <a:lnTo>
                  <a:pt x="327583" y="86118"/>
                </a:lnTo>
                <a:close/>
              </a:path>
            </a:pathLst>
          </a:custGeom>
          <a:solidFill>
            <a:srgbClr val="DFE0E1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8" name="object 58"/>
          <p:cNvSpPr/>
          <p:nvPr/>
        </p:nvSpPr>
        <p:spPr>
          <a:xfrm>
            <a:off x="4031005" y="4903030"/>
            <a:ext cx="301361" cy="220998"/>
          </a:xfrm>
          <a:custGeom>
            <a:avLst/>
            <a:gdLst/>
            <a:ahLst/>
            <a:cxnLst/>
            <a:rect l="l" t="t" r="r" b="b"/>
            <a:pathLst>
              <a:path w="352425" h="258445">
                <a:moveTo>
                  <a:pt x="273545" y="86118"/>
                </a:moveTo>
                <a:lnTo>
                  <a:pt x="273545" y="62845"/>
                </a:lnTo>
                <a:lnTo>
                  <a:pt x="260883" y="48958"/>
                </a:lnTo>
                <a:lnTo>
                  <a:pt x="260883" y="73444"/>
                </a:lnTo>
                <a:lnTo>
                  <a:pt x="248221" y="73444"/>
                </a:lnTo>
                <a:lnTo>
                  <a:pt x="248221" y="62237"/>
                </a:lnTo>
                <a:lnTo>
                  <a:pt x="13500" y="73444"/>
                </a:lnTo>
                <a:lnTo>
                  <a:pt x="0" y="73444"/>
                </a:lnTo>
                <a:lnTo>
                  <a:pt x="0" y="196710"/>
                </a:lnTo>
                <a:lnTo>
                  <a:pt x="13500" y="196710"/>
                </a:lnTo>
                <a:lnTo>
                  <a:pt x="13500" y="86118"/>
                </a:lnTo>
                <a:lnTo>
                  <a:pt x="26174" y="86118"/>
                </a:lnTo>
                <a:lnTo>
                  <a:pt x="26174" y="97324"/>
                </a:lnTo>
                <a:lnTo>
                  <a:pt x="260883" y="86118"/>
                </a:lnTo>
                <a:lnTo>
                  <a:pt x="273545" y="86118"/>
                </a:lnTo>
                <a:close/>
              </a:path>
              <a:path w="352425" h="258445">
                <a:moveTo>
                  <a:pt x="26174" y="171588"/>
                </a:moveTo>
                <a:lnTo>
                  <a:pt x="26174" y="97324"/>
                </a:lnTo>
                <a:lnTo>
                  <a:pt x="13500" y="97929"/>
                </a:lnTo>
                <a:lnTo>
                  <a:pt x="13500" y="172237"/>
                </a:lnTo>
                <a:lnTo>
                  <a:pt x="26174" y="171588"/>
                </a:lnTo>
                <a:close/>
              </a:path>
              <a:path w="352425" h="258445">
                <a:moveTo>
                  <a:pt x="273545" y="205267"/>
                </a:moveTo>
                <a:lnTo>
                  <a:pt x="273545" y="159562"/>
                </a:lnTo>
                <a:lnTo>
                  <a:pt x="260883" y="159562"/>
                </a:lnTo>
                <a:lnTo>
                  <a:pt x="26174" y="171588"/>
                </a:lnTo>
                <a:lnTo>
                  <a:pt x="26174" y="184048"/>
                </a:lnTo>
                <a:lnTo>
                  <a:pt x="13500" y="184048"/>
                </a:lnTo>
                <a:lnTo>
                  <a:pt x="13500" y="196710"/>
                </a:lnTo>
                <a:lnTo>
                  <a:pt x="248221" y="184696"/>
                </a:lnTo>
                <a:lnTo>
                  <a:pt x="248221" y="172237"/>
                </a:lnTo>
                <a:lnTo>
                  <a:pt x="260883" y="172237"/>
                </a:lnTo>
                <a:lnTo>
                  <a:pt x="260883" y="221195"/>
                </a:lnTo>
                <a:lnTo>
                  <a:pt x="273545" y="205267"/>
                </a:lnTo>
                <a:close/>
              </a:path>
              <a:path w="352425" h="258445">
                <a:moveTo>
                  <a:pt x="352069" y="135077"/>
                </a:moveTo>
                <a:lnTo>
                  <a:pt x="352069" y="110591"/>
                </a:lnTo>
                <a:lnTo>
                  <a:pt x="273545" y="24472"/>
                </a:lnTo>
                <a:lnTo>
                  <a:pt x="248221" y="0"/>
                </a:lnTo>
                <a:lnTo>
                  <a:pt x="248221" y="62237"/>
                </a:lnTo>
                <a:lnTo>
                  <a:pt x="260883" y="61633"/>
                </a:lnTo>
                <a:lnTo>
                  <a:pt x="260883" y="36296"/>
                </a:lnTo>
                <a:lnTo>
                  <a:pt x="273545" y="36296"/>
                </a:lnTo>
                <a:lnTo>
                  <a:pt x="273545" y="62845"/>
                </a:lnTo>
                <a:lnTo>
                  <a:pt x="334030" y="129179"/>
                </a:lnTo>
                <a:lnTo>
                  <a:pt x="339407" y="122415"/>
                </a:lnTo>
                <a:lnTo>
                  <a:pt x="339407" y="151007"/>
                </a:lnTo>
                <a:lnTo>
                  <a:pt x="352069" y="135077"/>
                </a:lnTo>
                <a:close/>
              </a:path>
              <a:path w="352425" h="258445">
                <a:moveTo>
                  <a:pt x="339407" y="151007"/>
                </a:moveTo>
                <a:lnTo>
                  <a:pt x="339407" y="135077"/>
                </a:lnTo>
                <a:lnTo>
                  <a:pt x="334030" y="129179"/>
                </a:lnTo>
                <a:lnTo>
                  <a:pt x="273545" y="205267"/>
                </a:lnTo>
                <a:lnTo>
                  <a:pt x="273545" y="221195"/>
                </a:lnTo>
                <a:lnTo>
                  <a:pt x="260883" y="221195"/>
                </a:lnTo>
                <a:lnTo>
                  <a:pt x="260883" y="184048"/>
                </a:lnTo>
                <a:lnTo>
                  <a:pt x="248221" y="184696"/>
                </a:lnTo>
                <a:lnTo>
                  <a:pt x="248221" y="258356"/>
                </a:lnTo>
                <a:lnTo>
                  <a:pt x="273545" y="233870"/>
                </a:lnTo>
                <a:lnTo>
                  <a:pt x="339407" y="151007"/>
                </a:lnTo>
                <a:close/>
              </a:path>
            </a:pathLst>
          </a:custGeom>
          <a:solidFill>
            <a:srgbClr val="C7C9CB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9" name="object 59"/>
          <p:cNvSpPr/>
          <p:nvPr/>
        </p:nvSpPr>
        <p:spPr>
          <a:xfrm>
            <a:off x="3834974" y="3892878"/>
            <a:ext cx="1208930" cy="1076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60" name="object 60"/>
          <p:cNvGrpSpPr/>
          <p:nvPr/>
        </p:nvGrpSpPr>
        <p:grpSpPr>
          <a:xfrm>
            <a:off x="5277837" y="3892879"/>
            <a:ext cx="980102" cy="272039"/>
            <a:chOff x="6172136" y="4320730"/>
            <a:chExt cx="1146175" cy="318135"/>
          </a:xfrm>
        </p:grpSpPr>
        <p:sp>
          <p:nvSpPr>
            <p:cNvPr id="61" name="object 61"/>
            <p:cNvSpPr/>
            <p:nvPr/>
          </p:nvSpPr>
          <p:spPr>
            <a:xfrm>
              <a:off x="6172136" y="4367301"/>
              <a:ext cx="326390" cy="271145"/>
            </a:xfrm>
            <a:custGeom>
              <a:avLst/>
              <a:gdLst/>
              <a:ahLst/>
              <a:cxnLst/>
              <a:rect l="l" t="t" r="r" b="b"/>
              <a:pathLst>
                <a:path w="326389" h="271145">
                  <a:moveTo>
                    <a:pt x="221208" y="81436"/>
                  </a:moveTo>
                  <a:lnTo>
                    <a:pt x="221208" y="73456"/>
                  </a:lnTo>
                  <a:lnTo>
                    <a:pt x="209130" y="56139"/>
                  </a:lnTo>
                  <a:lnTo>
                    <a:pt x="13512" y="172237"/>
                  </a:lnTo>
                  <a:lnTo>
                    <a:pt x="0" y="172237"/>
                  </a:lnTo>
                  <a:lnTo>
                    <a:pt x="13512" y="196723"/>
                  </a:lnTo>
                  <a:lnTo>
                    <a:pt x="13512" y="184899"/>
                  </a:lnTo>
                  <a:lnTo>
                    <a:pt x="26174" y="184899"/>
                  </a:lnTo>
                  <a:lnTo>
                    <a:pt x="32103" y="193218"/>
                  </a:lnTo>
                  <a:lnTo>
                    <a:pt x="221208" y="81436"/>
                  </a:lnTo>
                  <a:close/>
                </a:path>
                <a:path w="326389" h="271145">
                  <a:moveTo>
                    <a:pt x="68590" y="244416"/>
                  </a:moveTo>
                  <a:lnTo>
                    <a:pt x="32103" y="193218"/>
                  </a:lnTo>
                  <a:lnTo>
                    <a:pt x="26174" y="196723"/>
                  </a:lnTo>
                  <a:lnTo>
                    <a:pt x="13512" y="184899"/>
                  </a:lnTo>
                  <a:lnTo>
                    <a:pt x="13512" y="196723"/>
                  </a:lnTo>
                  <a:lnTo>
                    <a:pt x="65011" y="271017"/>
                  </a:lnTo>
                  <a:lnTo>
                    <a:pt x="65011" y="246532"/>
                  </a:lnTo>
                  <a:lnTo>
                    <a:pt x="68590" y="244416"/>
                  </a:lnTo>
                  <a:close/>
                </a:path>
                <a:path w="326389" h="271145">
                  <a:moveTo>
                    <a:pt x="78524" y="271017"/>
                  </a:moveTo>
                  <a:lnTo>
                    <a:pt x="78524" y="258356"/>
                  </a:lnTo>
                  <a:lnTo>
                    <a:pt x="65011" y="258356"/>
                  </a:lnTo>
                  <a:lnTo>
                    <a:pt x="65011" y="271017"/>
                  </a:lnTo>
                  <a:lnTo>
                    <a:pt x="78524" y="271017"/>
                  </a:lnTo>
                  <a:close/>
                </a:path>
                <a:path w="326389" h="271145">
                  <a:moveTo>
                    <a:pt x="290699" y="140431"/>
                  </a:moveTo>
                  <a:lnTo>
                    <a:pt x="287058" y="135089"/>
                  </a:lnTo>
                  <a:lnTo>
                    <a:pt x="273558" y="123266"/>
                  </a:lnTo>
                  <a:lnTo>
                    <a:pt x="68590" y="244416"/>
                  </a:lnTo>
                  <a:lnTo>
                    <a:pt x="78524" y="258356"/>
                  </a:lnTo>
                  <a:lnTo>
                    <a:pt x="78524" y="271017"/>
                  </a:lnTo>
                  <a:lnTo>
                    <a:pt x="273558" y="155731"/>
                  </a:lnTo>
                  <a:lnTo>
                    <a:pt x="273558" y="135089"/>
                  </a:lnTo>
                  <a:lnTo>
                    <a:pt x="287058" y="147751"/>
                  </a:lnTo>
                  <a:lnTo>
                    <a:pt x="287058" y="166920"/>
                  </a:lnTo>
                  <a:lnTo>
                    <a:pt x="287581" y="167664"/>
                  </a:lnTo>
                  <a:lnTo>
                    <a:pt x="290699" y="140431"/>
                  </a:lnTo>
                  <a:close/>
                </a:path>
                <a:path w="326389" h="271145">
                  <a:moveTo>
                    <a:pt x="325907" y="61633"/>
                  </a:moveTo>
                  <a:lnTo>
                    <a:pt x="325907" y="48971"/>
                  </a:lnTo>
                  <a:lnTo>
                    <a:pt x="208546" y="11823"/>
                  </a:lnTo>
                  <a:lnTo>
                    <a:pt x="169710" y="0"/>
                  </a:lnTo>
                  <a:lnTo>
                    <a:pt x="195884" y="37147"/>
                  </a:lnTo>
                  <a:lnTo>
                    <a:pt x="195884" y="24485"/>
                  </a:lnTo>
                  <a:lnTo>
                    <a:pt x="208546" y="24485"/>
                  </a:lnTo>
                  <a:lnTo>
                    <a:pt x="223533" y="45764"/>
                  </a:lnTo>
                  <a:lnTo>
                    <a:pt x="298849" y="69239"/>
                  </a:lnTo>
                  <a:lnTo>
                    <a:pt x="299720" y="61633"/>
                  </a:lnTo>
                  <a:lnTo>
                    <a:pt x="312381" y="61633"/>
                  </a:lnTo>
                  <a:lnTo>
                    <a:pt x="312381" y="172237"/>
                  </a:lnTo>
                  <a:lnTo>
                    <a:pt x="325907" y="61633"/>
                  </a:lnTo>
                  <a:close/>
                </a:path>
                <a:path w="326389" h="271145">
                  <a:moveTo>
                    <a:pt x="234708" y="73456"/>
                  </a:moveTo>
                  <a:lnTo>
                    <a:pt x="234708" y="61633"/>
                  </a:lnTo>
                  <a:lnTo>
                    <a:pt x="223533" y="45764"/>
                  </a:lnTo>
                  <a:lnTo>
                    <a:pt x="195884" y="37147"/>
                  </a:lnTo>
                  <a:lnTo>
                    <a:pt x="209130" y="56139"/>
                  </a:lnTo>
                  <a:lnTo>
                    <a:pt x="221208" y="48971"/>
                  </a:lnTo>
                  <a:lnTo>
                    <a:pt x="221208" y="81436"/>
                  </a:lnTo>
                  <a:lnTo>
                    <a:pt x="234708" y="73456"/>
                  </a:lnTo>
                  <a:close/>
                </a:path>
                <a:path w="326389" h="271145">
                  <a:moveTo>
                    <a:pt x="277526" y="153386"/>
                  </a:moveTo>
                  <a:lnTo>
                    <a:pt x="273558" y="147751"/>
                  </a:lnTo>
                  <a:lnTo>
                    <a:pt x="273558" y="155731"/>
                  </a:lnTo>
                  <a:lnTo>
                    <a:pt x="277526" y="153386"/>
                  </a:lnTo>
                  <a:close/>
                </a:path>
                <a:path w="326389" h="271145">
                  <a:moveTo>
                    <a:pt x="287058" y="166920"/>
                  </a:moveTo>
                  <a:lnTo>
                    <a:pt x="287058" y="147751"/>
                  </a:lnTo>
                  <a:lnTo>
                    <a:pt x="277526" y="153386"/>
                  </a:lnTo>
                  <a:lnTo>
                    <a:pt x="287058" y="166920"/>
                  </a:lnTo>
                  <a:close/>
                </a:path>
                <a:path w="326389" h="271145">
                  <a:moveTo>
                    <a:pt x="290802" y="172237"/>
                  </a:moveTo>
                  <a:lnTo>
                    <a:pt x="287581" y="167664"/>
                  </a:lnTo>
                  <a:lnTo>
                    <a:pt x="287058" y="172237"/>
                  </a:lnTo>
                  <a:lnTo>
                    <a:pt x="290802" y="172237"/>
                  </a:lnTo>
                  <a:close/>
                </a:path>
                <a:path w="326389" h="271145">
                  <a:moveTo>
                    <a:pt x="312381" y="172237"/>
                  </a:moveTo>
                  <a:lnTo>
                    <a:pt x="312381" y="73456"/>
                  </a:lnTo>
                  <a:lnTo>
                    <a:pt x="298849" y="69239"/>
                  </a:lnTo>
                  <a:lnTo>
                    <a:pt x="290699" y="140431"/>
                  </a:lnTo>
                  <a:lnTo>
                    <a:pt x="312381" y="172237"/>
                  </a:lnTo>
                  <a:close/>
                </a:path>
                <a:path w="326389" h="271145">
                  <a:moveTo>
                    <a:pt x="312381" y="196723"/>
                  </a:moveTo>
                  <a:lnTo>
                    <a:pt x="312381" y="172237"/>
                  </a:lnTo>
                  <a:lnTo>
                    <a:pt x="290802" y="172237"/>
                  </a:lnTo>
                  <a:lnTo>
                    <a:pt x="299720" y="184899"/>
                  </a:lnTo>
                  <a:lnTo>
                    <a:pt x="312381" y="196723"/>
                  </a:lnTo>
                  <a:close/>
                </a:path>
              </a:pathLst>
            </a:custGeom>
            <a:solidFill>
              <a:srgbClr val="C7C9CB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62" name="object 62"/>
            <p:cNvSpPr/>
            <p:nvPr/>
          </p:nvSpPr>
          <p:spPr>
            <a:xfrm>
              <a:off x="6502768" y="4320730"/>
              <a:ext cx="96202" cy="9747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63" name="object 63"/>
            <p:cNvSpPr/>
            <p:nvPr/>
          </p:nvSpPr>
          <p:spPr>
            <a:xfrm>
              <a:off x="6601891" y="4354639"/>
              <a:ext cx="716280" cy="25400"/>
            </a:xfrm>
            <a:custGeom>
              <a:avLst/>
              <a:gdLst/>
              <a:ahLst/>
              <a:cxnLst/>
              <a:rect l="l" t="t" r="r" b="b"/>
              <a:pathLst>
                <a:path w="716279" h="25400">
                  <a:moveTo>
                    <a:pt x="715962" y="25328"/>
                  </a:moveTo>
                  <a:lnTo>
                    <a:pt x="715962" y="0"/>
                  </a:lnTo>
                  <a:lnTo>
                    <a:pt x="0" y="0"/>
                  </a:lnTo>
                  <a:lnTo>
                    <a:pt x="0" y="25328"/>
                  </a:lnTo>
                  <a:lnTo>
                    <a:pt x="715962" y="2532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64" name="object 64"/>
          <p:cNvSpPr/>
          <p:nvPr/>
        </p:nvSpPr>
        <p:spPr>
          <a:xfrm>
            <a:off x="6794404" y="3713844"/>
            <a:ext cx="2022214" cy="191862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5" name="object 65"/>
          <p:cNvSpPr/>
          <p:nvPr/>
        </p:nvSpPr>
        <p:spPr>
          <a:xfrm>
            <a:off x="4673800" y="5485542"/>
            <a:ext cx="1507608" cy="10744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6" name="object 66"/>
          <p:cNvSpPr/>
          <p:nvPr/>
        </p:nvSpPr>
        <p:spPr>
          <a:xfrm>
            <a:off x="5288675" y="3953639"/>
            <a:ext cx="255750" cy="200364"/>
          </a:xfrm>
          <a:custGeom>
            <a:avLst/>
            <a:gdLst/>
            <a:ahLst/>
            <a:cxnLst/>
            <a:rect l="l" t="t" r="r" b="b"/>
            <a:pathLst>
              <a:path w="299085" h="234314">
                <a:moveTo>
                  <a:pt x="298869" y="37147"/>
                </a:moveTo>
                <a:lnTo>
                  <a:pt x="183210" y="0"/>
                </a:lnTo>
                <a:lnTo>
                  <a:pt x="209384" y="37147"/>
                </a:lnTo>
                <a:lnTo>
                  <a:pt x="0" y="160413"/>
                </a:lnTo>
                <a:lnTo>
                  <a:pt x="52336" y="233870"/>
                </a:lnTo>
                <a:lnTo>
                  <a:pt x="260045" y="110604"/>
                </a:lnTo>
                <a:lnTo>
                  <a:pt x="287045" y="147751"/>
                </a:lnTo>
                <a:lnTo>
                  <a:pt x="298869" y="37147"/>
                </a:lnTo>
                <a:close/>
              </a:path>
            </a:pathLst>
          </a:custGeom>
          <a:solidFill>
            <a:srgbClr val="DFE0E1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7" name="object 67"/>
          <p:cNvSpPr/>
          <p:nvPr/>
        </p:nvSpPr>
        <p:spPr>
          <a:xfrm>
            <a:off x="5137483" y="4723972"/>
            <a:ext cx="1564786" cy="6976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8" name="object 68"/>
          <p:cNvSpPr/>
          <p:nvPr/>
        </p:nvSpPr>
        <p:spPr>
          <a:xfrm>
            <a:off x="4422743" y="3869172"/>
            <a:ext cx="2291798" cy="6757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9" name="object 69"/>
          <p:cNvSpPr/>
          <p:nvPr/>
        </p:nvSpPr>
        <p:spPr>
          <a:xfrm>
            <a:off x="4683878" y="5643651"/>
            <a:ext cx="969350" cy="1076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70" name="object 70"/>
          <p:cNvSpPr/>
          <p:nvPr/>
        </p:nvSpPr>
        <p:spPr>
          <a:xfrm>
            <a:off x="7541638" y="3987457"/>
            <a:ext cx="82535" cy="83621"/>
          </a:xfrm>
          <a:custGeom>
            <a:avLst/>
            <a:gdLst/>
            <a:ahLst/>
            <a:cxnLst/>
            <a:rect l="l" t="t" r="r" b="b"/>
            <a:pathLst>
              <a:path w="96520" h="97789">
                <a:moveTo>
                  <a:pt x="60566" y="2095"/>
                </a:moveTo>
                <a:lnTo>
                  <a:pt x="16713" y="2095"/>
                </a:lnTo>
                <a:lnTo>
                  <a:pt x="0" y="49250"/>
                </a:lnTo>
                <a:lnTo>
                  <a:pt x="5803" y="49198"/>
                </a:lnTo>
                <a:lnTo>
                  <a:pt x="13284" y="49599"/>
                </a:lnTo>
                <a:lnTo>
                  <a:pt x="13284" y="29248"/>
                </a:lnTo>
                <a:lnTo>
                  <a:pt x="16713" y="19900"/>
                </a:lnTo>
                <a:lnTo>
                  <a:pt x="53644" y="19900"/>
                </a:lnTo>
                <a:lnTo>
                  <a:pt x="60566" y="2095"/>
                </a:lnTo>
                <a:close/>
              </a:path>
              <a:path w="96520" h="97789">
                <a:moveTo>
                  <a:pt x="48374" y="89493"/>
                </a:moveTo>
                <a:lnTo>
                  <a:pt x="48374" y="80378"/>
                </a:lnTo>
                <a:lnTo>
                  <a:pt x="47040" y="83693"/>
                </a:lnTo>
                <a:lnTo>
                  <a:pt x="41757" y="89204"/>
                </a:lnTo>
                <a:lnTo>
                  <a:pt x="38544" y="90589"/>
                </a:lnTo>
                <a:lnTo>
                  <a:pt x="32981" y="90589"/>
                </a:lnTo>
                <a:lnTo>
                  <a:pt x="18224" y="82613"/>
                </a:lnTo>
                <a:lnTo>
                  <a:pt x="15074" y="80670"/>
                </a:lnTo>
                <a:lnTo>
                  <a:pt x="11391" y="79197"/>
                </a:lnTo>
                <a:lnTo>
                  <a:pt x="9575" y="78828"/>
                </a:lnTo>
                <a:lnTo>
                  <a:pt x="5587" y="78923"/>
                </a:lnTo>
                <a:lnTo>
                  <a:pt x="4063" y="79590"/>
                </a:lnTo>
                <a:lnTo>
                  <a:pt x="1079" y="82626"/>
                </a:lnTo>
                <a:lnTo>
                  <a:pt x="330" y="84366"/>
                </a:lnTo>
                <a:lnTo>
                  <a:pt x="330" y="88912"/>
                </a:lnTo>
                <a:lnTo>
                  <a:pt x="1752" y="91211"/>
                </a:lnTo>
                <a:lnTo>
                  <a:pt x="4610" y="93243"/>
                </a:lnTo>
                <a:lnTo>
                  <a:pt x="8699" y="96088"/>
                </a:lnTo>
                <a:lnTo>
                  <a:pt x="14439" y="97479"/>
                </a:lnTo>
                <a:lnTo>
                  <a:pt x="29755" y="97407"/>
                </a:lnTo>
                <a:lnTo>
                  <a:pt x="35801" y="96037"/>
                </a:lnTo>
                <a:lnTo>
                  <a:pt x="47675" y="90131"/>
                </a:lnTo>
                <a:lnTo>
                  <a:pt x="48374" y="89493"/>
                </a:lnTo>
                <a:close/>
              </a:path>
              <a:path w="96520" h="97789">
                <a:moveTo>
                  <a:pt x="60464" y="69316"/>
                </a:moveTo>
                <a:lnTo>
                  <a:pt x="60464" y="54610"/>
                </a:lnTo>
                <a:lnTo>
                  <a:pt x="56946" y="47117"/>
                </a:lnTo>
                <a:lnTo>
                  <a:pt x="13284" y="29248"/>
                </a:lnTo>
                <a:lnTo>
                  <a:pt x="13284" y="49599"/>
                </a:lnTo>
                <a:lnTo>
                  <a:pt x="14566" y="49683"/>
                </a:lnTo>
                <a:lnTo>
                  <a:pt x="22494" y="51084"/>
                </a:lnTo>
                <a:lnTo>
                  <a:pt x="29755" y="53457"/>
                </a:lnTo>
                <a:lnTo>
                  <a:pt x="36220" y="56781"/>
                </a:lnTo>
                <a:lnTo>
                  <a:pt x="44323" y="61836"/>
                </a:lnTo>
                <a:lnTo>
                  <a:pt x="48374" y="68414"/>
                </a:lnTo>
                <a:lnTo>
                  <a:pt x="48374" y="89493"/>
                </a:lnTo>
                <a:lnTo>
                  <a:pt x="52285" y="85915"/>
                </a:lnTo>
                <a:lnTo>
                  <a:pt x="58826" y="74930"/>
                </a:lnTo>
                <a:lnTo>
                  <a:pt x="60464" y="69316"/>
                </a:lnTo>
                <a:close/>
              </a:path>
              <a:path w="96520" h="97789">
                <a:moveTo>
                  <a:pt x="96202" y="12141"/>
                </a:moveTo>
                <a:lnTo>
                  <a:pt x="96202" y="7581"/>
                </a:lnTo>
                <a:lnTo>
                  <a:pt x="95326" y="5283"/>
                </a:lnTo>
                <a:lnTo>
                  <a:pt x="91782" y="1066"/>
                </a:lnTo>
                <a:lnTo>
                  <a:pt x="89268" y="0"/>
                </a:lnTo>
                <a:lnTo>
                  <a:pt x="83159" y="0"/>
                </a:lnTo>
                <a:lnTo>
                  <a:pt x="80746" y="1003"/>
                </a:lnTo>
                <a:lnTo>
                  <a:pt x="76847" y="5003"/>
                </a:lnTo>
                <a:lnTo>
                  <a:pt x="75869" y="7493"/>
                </a:lnTo>
                <a:lnTo>
                  <a:pt x="75869" y="13246"/>
                </a:lnTo>
                <a:lnTo>
                  <a:pt x="76326" y="16256"/>
                </a:lnTo>
                <a:lnTo>
                  <a:pt x="77254" y="19507"/>
                </a:lnTo>
                <a:lnTo>
                  <a:pt x="84493" y="45847"/>
                </a:lnTo>
                <a:lnTo>
                  <a:pt x="87795" y="45847"/>
                </a:lnTo>
                <a:lnTo>
                  <a:pt x="95681" y="15265"/>
                </a:lnTo>
                <a:lnTo>
                  <a:pt x="96202" y="12141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71" name="object 71"/>
          <p:cNvSpPr/>
          <p:nvPr/>
        </p:nvSpPr>
        <p:spPr>
          <a:xfrm>
            <a:off x="6818220" y="3892890"/>
            <a:ext cx="82274" cy="8335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72" name="object 72"/>
          <p:cNvGrpSpPr/>
          <p:nvPr/>
        </p:nvGrpSpPr>
        <p:grpSpPr>
          <a:xfrm>
            <a:off x="6904436" y="3892889"/>
            <a:ext cx="720009" cy="83621"/>
            <a:chOff x="8074355" y="4320743"/>
            <a:chExt cx="842010" cy="97790"/>
          </a:xfrm>
        </p:grpSpPr>
        <p:sp>
          <p:nvSpPr>
            <p:cNvPr id="73" name="object 73"/>
            <p:cNvSpPr/>
            <p:nvPr/>
          </p:nvSpPr>
          <p:spPr>
            <a:xfrm>
              <a:off x="8817025" y="4320743"/>
              <a:ext cx="99060" cy="97790"/>
            </a:xfrm>
            <a:custGeom>
              <a:avLst/>
              <a:gdLst/>
              <a:ahLst/>
              <a:cxnLst/>
              <a:rect l="l" t="t" r="r" b="b"/>
              <a:pathLst>
                <a:path w="99059" h="97789">
                  <a:moveTo>
                    <a:pt x="44640" y="91192"/>
                  </a:moveTo>
                  <a:lnTo>
                    <a:pt x="44640" y="81229"/>
                  </a:lnTo>
                  <a:lnTo>
                    <a:pt x="43408" y="84632"/>
                  </a:lnTo>
                  <a:lnTo>
                    <a:pt x="38544" y="90004"/>
                  </a:lnTo>
                  <a:lnTo>
                    <a:pt x="35648" y="91339"/>
                  </a:lnTo>
                  <a:lnTo>
                    <a:pt x="28308" y="91351"/>
                  </a:lnTo>
                  <a:lnTo>
                    <a:pt x="24104" y="89535"/>
                  </a:lnTo>
                  <a:lnTo>
                    <a:pt x="15138" y="82257"/>
                  </a:lnTo>
                  <a:lnTo>
                    <a:pt x="12534" y="80263"/>
                  </a:lnTo>
                  <a:lnTo>
                    <a:pt x="10464" y="79248"/>
                  </a:lnTo>
                  <a:lnTo>
                    <a:pt x="9042" y="78930"/>
                  </a:lnTo>
                  <a:lnTo>
                    <a:pt x="5537" y="78930"/>
                  </a:lnTo>
                  <a:lnTo>
                    <a:pt x="3797" y="79679"/>
                  </a:lnTo>
                  <a:lnTo>
                    <a:pt x="761" y="82638"/>
                  </a:lnTo>
                  <a:lnTo>
                    <a:pt x="0" y="84442"/>
                  </a:lnTo>
                  <a:lnTo>
                    <a:pt x="0" y="89420"/>
                  </a:lnTo>
                  <a:lnTo>
                    <a:pt x="1308" y="91770"/>
                  </a:lnTo>
                  <a:lnTo>
                    <a:pt x="3936" y="93599"/>
                  </a:lnTo>
                  <a:lnTo>
                    <a:pt x="7569" y="96202"/>
                  </a:lnTo>
                  <a:lnTo>
                    <a:pt x="13347" y="97510"/>
                  </a:lnTo>
                  <a:lnTo>
                    <a:pt x="21335" y="97504"/>
                  </a:lnTo>
                  <a:lnTo>
                    <a:pt x="29708" y="96872"/>
                  </a:lnTo>
                  <a:lnTo>
                    <a:pt x="37258" y="94956"/>
                  </a:lnTo>
                  <a:lnTo>
                    <a:pt x="43909" y="91761"/>
                  </a:lnTo>
                  <a:lnTo>
                    <a:pt x="44640" y="91192"/>
                  </a:lnTo>
                  <a:close/>
                </a:path>
                <a:path w="99059" h="97789">
                  <a:moveTo>
                    <a:pt x="55841" y="23418"/>
                  </a:moveTo>
                  <a:lnTo>
                    <a:pt x="55841" y="14693"/>
                  </a:lnTo>
                  <a:lnTo>
                    <a:pt x="53733" y="10083"/>
                  </a:lnTo>
                  <a:lnTo>
                    <a:pt x="45313" y="2197"/>
                  </a:lnTo>
                  <a:lnTo>
                    <a:pt x="39954" y="215"/>
                  </a:lnTo>
                  <a:lnTo>
                    <a:pt x="27101" y="215"/>
                  </a:lnTo>
                  <a:lnTo>
                    <a:pt x="21335" y="2146"/>
                  </a:lnTo>
                  <a:lnTo>
                    <a:pt x="10972" y="9867"/>
                  </a:lnTo>
                  <a:lnTo>
                    <a:pt x="6718" y="15633"/>
                  </a:lnTo>
                  <a:lnTo>
                    <a:pt x="3403" y="23304"/>
                  </a:lnTo>
                  <a:lnTo>
                    <a:pt x="5930" y="24193"/>
                  </a:lnTo>
                  <a:lnTo>
                    <a:pt x="10464" y="17373"/>
                  </a:lnTo>
                  <a:lnTo>
                    <a:pt x="15963" y="13957"/>
                  </a:lnTo>
                  <a:lnTo>
                    <a:pt x="26581" y="13957"/>
                  </a:lnTo>
                  <a:lnTo>
                    <a:pt x="30060" y="15328"/>
                  </a:lnTo>
                  <a:lnTo>
                    <a:pt x="35648" y="20789"/>
                  </a:lnTo>
                  <a:lnTo>
                    <a:pt x="37045" y="24066"/>
                  </a:lnTo>
                  <a:lnTo>
                    <a:pt x="37045" y="58545"/>
                  </a:lnTo>
                  <a:lnTo>
                    <a:pt x="42418" y="64998"/>
                  </a:lnTo>
                  <a:lnTo>
                    <a:pt x="43586" y="68043"/>
                  </a:lnTo>
                  <a:lnTo>
                    <a:pt x="43586" y="38353"/>
                  </a:lnTo>
                  <a:lnTo>
                    <a:pt x="47815" y="35928"/>
                  </a:lnTo>
                  <a:lnTo>
                    <a:pt x="50914" y="33121"/>
                  </a:lnTo>
                  <a:lnTo>
                    <a:pt x="54863" y="26733"/>
                  </a:lnTo>
                  <a:lnTo>
                    <a:pt x="55841" y="23418"/>
                  </a:lnTo>
                  <a:close/>
                </a:path>
                <a:path w="99059" h="97789">
                  <a:moveTo>
                    <a:pt x="37045" y="58545"/>
                  </a:moveTo>
                  <a:lnTo>
                    <a:pt x="37045" y="30632"/>
                  </a:lnTo>
                  <a:lnTo>
                    <a:pt x="36309" y="33362"/>
                  </a:lnTo>
                  <a:lnTo>
                    <a:pt x="33350" y="38735"/>
                  </a:lnTo>
                  <a:lnTo>
                    <a:pt x="31584" y="40728"/>
                  </a:lnTo>
                  <a:lnTo>
                    <a:pt x="27508" y="43345"/>
                  </a:lnTo>
                  <a:lnTo>
                    <a:pt x="23850" y="44767"/>
                  </a:lnTo>
                  <a:lnTo>
                    <a:pt x="18580" y="46278"/>
                  </a:lnTo>
                  <a:lnTo>
                    <a:pt x="18580" y="48704"/>
                  </a:lnTo>
                  <a:lnTo>
                    <a:pt x="27101" y="50723"/>
                  </a:lnTo>
                  <a:lnTo>
                    <a:pt x="33578" y="54381"/>
                  </a:lnTo>
                  <a:lnTo>
                    <a:pt x="37045" y="58545"/>
                  </a:lnTo>
                  <a:close/>
                </a:path>
                <a:path w="99059" h="97789">
                  <a:moveTo>
                    <a:pt x="60248" y="62458"/>
                  </a:moveTo>
                  <a:lnTo>
                    <a:pt x="60248" y="56680"/>
                  </a:lnTo>
                  <a:lnTo>
                    <a:pt x="58826" y="51866"/>
                  </a:lnTo>
                  <a:lnTo>
                    <a:pt x="53136" y="44196"/>
                  </a:lnTo>
                  <a:lnTo>
                    <a:pt x="48996" y="40982"/>
                  </a:lnTo>
                  <a:lnTo>
                    <a:pt x="43586" y="38353"/>
                  </a:lnTo>
                  <a:lnTo>
                    <a:pt x="43586" y="68043"/>
                  </a:lnTo>
                  <a:lnTo>
                    <a:pt x="44640" y="70789"/>
                  </a:lnTo>
                  <a:lnTo>
                    <a:pt x="44640" y="91192"/>
                  </a:lnTo>
                  <a:lnTo>
                    <a:pt x="49656" y="87287"/>
                  </a:lnTo>
                  <a:lnTo>
                    <a:pt x="54290" y="81900"/>
                  </a:lnTo>
                  <a:lnTo>
                    <a:pt x="57600" y="75968"/>
                  </a:lnTo>
                  <a:lnTo>
                    <a:pt x="59586" y="69488"/>
                  </a:lnTo>
                  <a:lnTo>
                    <a:pt x="60248" y="62458"/>
                  </a:lnTo>
                  <a:close/>
                </a:path>
                <a:path w="99059" h="97789">
                  <a:moveTo>
                    <a:pt x="98742" y="12128"/>
                  </a:moveTo>
                  <a:lnTo>
                    <a:pt x="98742" y="7581"/>
                  </a:lnTo>
                  <a:lnTo>
                    <a:pt x="97853" y="5283"/>
                  </a:lnTo>
                  <a:lnTo>
                    <a:pt x="94310" y="1054"/>
                  </a:lnTo>
                  <a:lnTo>
                    <a:pt x="91795" y="0"/>
                  </a:lnTo>
                  <a:lnTo>
                    <a:pt x="85686" y="0"/>
                  </a:lnTo>
                  <a:lnTo>
                    <a:pt x="83286" y="990"/>
                  </a:lnTo>
                  <a:lnTo>
                    <a:pt x="79375" y="4991"/>
                  </a:lnTo>
                  <a:lnTo>
                    <a:pt x="78397" y="7492"/>
                  </a:lnTo>
                  <a:lnTo>
                    <a:pt x="78397" y="13233"/>
                  </a:lnTo>
                  <a:lnTo>
                    <a:pt x="78854" y="16243"/>
                  </a:lnTo>
                  <a:lnTo>
                    <a:pt x="87020" y="45834"/>
                  </a:lnTo>
                  <a:lnTo>
                    <a:pt x="90322" y="45834"/>
                  </a:lnTo>
                  <a:lnTo>
                    <a:pt x="98209" y="15252"/>
                  </a:lnTo>
                  <a:lnTo>
                    <a:pt x="98742" y="12128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74" name="object 74"/>
            <p:cNvSpPr/>
            <p:nvPr/>
          </p:nvSpPr>
          <p:spPr>
            <a:xfrm>
              <a:off x="8074355" y="4354639"/>
              <a:ext cx="715645" cy="25400"/>
            </a:xfrm>
            <a:custGeom>
              <a:avLst/>
              <a:gdLst/>
              <a:ahLst/>
              <a:cxnLst/>
              <a:rect l="l" t="t" r="r" b="b"/>
              <a:pathLst>
                <a:path w="715645" h="25400">
                  <a:moveTo>
                    <a:pt x="715124" y="25328"/>
                  </a:moveTo>
                  <a:lnTo>
                    <a:pt x="715124" y="0"/>
                  </a:lnTo>
                  <a:lnTo>
                    <a:pt x="0" y="0"/>
                  </a:lnTo>
                  <a:lnTo>
                    <a:pt x="0" y="25328"/>
                  </a:lnTo>
                  <a:lnTo>
                    <a:pt x="715124" y="2532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75" name="object 75"/>
          <p:cNvSpPr/>
          <p:nvPr/>
        </p:nvSpPr>
        <p:spPr>
          <a:xfrm>
            <a:off x="7370097" y="4017170"/>
            <a:ext cx="146065" cy="21177"/>
          </a:xfrm>
          <a:custGeom>
            <a:avLst/>
            <a:gdLst/>
            <a:ahLst/>
            <a:cxnLst/>
            <a:rect l="l" t="t" r="r" b="b"/>
            <a:pathLst>
              <a:path w="170815" h="24764">
                <a:moveTo>
                  <a:pt x="170548" y="24485"/>
                </a:moveTo>
                <a:lnTo>
                  <a:pt x="170548" y="0"/>
                </a:lnTo>
                <a:lnTo>
                  <a:pt x="0" y="0"/>
                </a:lnTo>
                <a:lnTo>
                  <a:pt x="0" y="24485"/>
                </a:lnTo>
                <a:lnTo>
                  <a:pt x="170548" y="244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76" name="object 76"/>
          <p:cNvGrpSpPr/>
          <p:nvPr/>
        </p:nvGrpSpPr>
        <p:grpSpPr>
          <a:xfrm>
            <a:off x="6805232" y="4008395"/>
            <a:ext cx="565256" cy="83621"/>
            <a:chOff x="7958340" y="4455820"/>
            <a:chExt cx="661035" cy="97790"/>
          </a:xfrm>
        </p:grpSpPr>
        <p:sp>
          <p:nvSpPr>
            <p:cNvPr id="77" name="object 77"/>
            <p:cNvSpPr/>
            <p:nvPr/>
          </p:nvSpPr>
          <p:spPr>
            <a:xfrm>
              <a:off x="7958340" y="4455820"/>
              <a:ext cx="98742" cy="9751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78" name="object 78"/>
            <p:cNvSpPr/>
            <p:nvPr/>
          </p:nvSpPr>
          <p:spPr>
            <a:xfrm>
              <a:off x="8060004" y="4466081"/>
              <a:ext cx="559435" cy="24765"/>
            </a:xfrm>
            <a:custGeom>
              <a:avLst/>
              <a:gdLst/>
              <a:ahLst/>
              <a:cxnLst/>
              <a:rect l="l" t="t" r="r" b="b"/>
              <a:pathLst>
                <a:path w="559434" h="24764">
                  <a:moveTo>
                    <a:pt x="558926" y="24485"/>
                  </a:moveTo>
                  <a:lnTo>
                    <a:pt x="558926" y="0"/>
                  </a:lnTo>
                  <a:lnTo>
                    <a:pt x="0" y="0"/>
                  </a:lnTo>
                  <a:lnTo>
                    <a:pt x="0" y="24485"/>
                  </a:lnTo>
                  <a:lnTo>
                    <a:pt x="558926" y="2448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79" name="object 79"/>
          <p:cNvSpPr/>
          <p:nvPr/>
        </p:nvSpPr>
        <p:spPr>
          <a:xfrm>
            <a:off x="5995108" y="3692893"/>
            <a:ext cx="1208919" cy="10764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0" name="object 80"/>
          <p:cNvSpPr/>
          <p:nvPr/>
        </p:nvSpPr>
        <p:spPr>
          <a:xfrm>
            <a:off x="8095687" y="3742816"/>
            <a:ext cx="611953" cy="21720"/>
          </a:xfrm>
          <a:custGeom>
            <a:avLst/>
            <a:gdLst/>
            <a:ahLst/>
            <a:cxnLst/>
            <a:rect l="l" t="t" r="r" b="b"/>
            <a:pathLst>
              <a:path w="715645" h="25400">
                <a:moveTo>
                  <a:pt x="715124" y="25328"/>
                </a:moveTo>
                <a:lnTo>
                  <a:pt x="715124" y="0"/>
                </a:lnTo>
                <a:lnTo>
                  <a:pt x="0" y="0"/>
                </a:lnTo>
                <a:lnTo>
                  <a:pt x="0" y="25328"/>
                </a:lnTo>
                <a:lnTo>
                  <a:pt x="715124" y="253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1" name="object 81"/>
          <p:cNvSpPr/>
          <p:nvPr/>
        </p:nvSpPr>
        <p:spPr>
          <a:xfrm>
            <a:off x="8095687" y="4239536"/>
            <a:ext cx="611953" cy="21177"/>
          </a:xfrm>
          <a:custGeom>
            <a:avLst/>
            <a:gdLst/>
            <a:ahLst/>
            <a:cxnLst/>
            <a:rect l="l" t="t" r="r" b="b"/>
            <a:pathLst>
              <a:path w="715645" h="24764">
                <a:moveTo>
                  <a:pt x="715124" y="24485"/>
                </a:moveTo>
                <a:lnTo>
                  <a:pt x="715124" y="0"/>
                </a:lnTo>
                <a:lnTo>
                  <a:pt x="0" y="0"/>
                </a:lnTo>
                <a:lnTo>
                  <a:pt x="0" y="24485"/>
                </a:lnTo>
                <a:lnTo>
                  <a:pt x="715124" y="2448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82" name="object 82"/>
          <p:cNvGrpSpPr/>
          <p:nvPr/>
        </p:nvGrpSpPr>
        <p:grpSpPr>
          <a:xfrm>
            <a:off x="1997486" y="4852564"/>
            <a:ext cx="399100" cy="83621"/>
            <a:chOff x="2335949" y="5443029"/>
            <a:chExt cx="466725" cy="97790"/>
          </a:xfrm>
        </p:grpSpPr>
        <p:sp>
          <p:nvSpPr>
            <p:cNvPr id="83" name="object 83"/>
            <p:cNvSpPr/>
            <p:nvPr/>
          </p:nvSpPr>
          <p:spPr>
            <a:xfrm>
              <a:off x="2335949" y="5444896"/>
              <a:ext cx="121958" cy="9531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500401" y="5443029"/>
              <a:ext cx="301840" cy="9740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85" name="object 85"/>
          <p:cNvSpPr/>
          <p:nvPr/>
        </p:nvSpPr>
        <p:spPr>
          <a:xfrm>
            <a:off x="2108821" y="4526041"/>
            <a:ext cx="82274" cy="8336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6" name="object 86"/>
          <p:cNvSpPr/>
          <p:nvPr/>
        </p:nvSpPr>
        <p:spPr>
          <a:xfrm>
            <a:off x="2830101" y="4526041"/>
            <a:ext cx="84424" cy="8339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7" name="object 87"/>
          <p:cNvSpPr/>
          <p:nvPr/>
        </p:nvSpPr>
        <p:spPr>
          <a:xfrm>
            <a:off x="1154001" y="4493667"/>
            <a:ext cx="874978" cy="22092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8" name="object 88"/>
          <p:cNvSpPr/>
          <p:nvPr/>
        </p:nvSpPr>
        <p:spPr>
          <a:xfrm>
            <a:off x="2193593" y="4555036"/>
            <a:ext cx="611953" cy="21720"/>
          </a:xfrm>
          <a:custGeom>
            <a:avLst/>
            <a:gdLst/>
            <a:ahLst/>
            <a:cxnLst/>
            <a:rect l="l" t="t" r="r" b="b"/>
            <a:pathLst>
              <a:path w="715645" h="25400">
                <a:moveTo>
                  <a:pt x="715124" y="25328"/>
                </a:moveTo>
                <a:lnTo>
                  <a:pt x="715124" y="0"/>
                </a:lnTo>
                <a:lnTo>
                  <a:pt x="0" y="0"/>
                </a:lnTo>
                <a:lnTo>
                  <a:pt x="0" y="25328"/>
                </a:lnTo>
                <a:lnTo>
                  <a:pt x="715124" y="253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89" name="object 89"/>
          <p:cNvGrpSpPr/>
          <p:nvPr/>
        </p:nvGrpSpPr>
        <p:grpSpPr>
          <a:xfrm>
            <a:off x="2106660" y="4641568"/>
            <a:ext cx="807973" cy="83621"/>
            <a:chOff x="2463622" y="5196281"/>
            <a:chExt cx="944880" cy="97790"/>
          </a:xfrm>
        </p:grpSpPr>
        <p:sp>
          <p:nvSpPr>
            <p:cNvPr id="90" name="object 90"/>
            <p:cNvSpPr/>
            <p:nvPr/>
          </p:nvSpPr>
          <p:spPr>
            <a:xfrm>
              <a:off x="2565285" y="5206530"/>
              <a:ext cx="715645" cy="24765"/>
            </a:xfrm>
            <a:custGeom>
              <a:avLst/>
              <a:gdLst/>
              <a:ahLst/>
              <a:cxnLst/>
              <a:rect l="l" t="t" r="r" b="b"/>
              <a:pathLst>
                <a:path w="715645" h="24764">
                  <a:moveTo>
                    <a:pt x="715124" y="24484"/>
                  </a:moveTo>
                  <a:lnTo>
                    <a:pt x="715124" y="0"/>
                  </a:lnTo>
                  <a:lnTo>
                    <a:pt x="0" y="0"/>
                  </a:lnTo>
                  <a:lnTo>
                    <a:pt x="0" y="24484"/>
                  </a:lnTo>
                  <a:lnTo>
                    <a:pt x="715124" y="244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463622" y="5196281"/>
              <a:ext cx="98742" cy="9751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92" name="object 92"/>
            <p:cNvSpPr/>
            <p:nvPr/>
          </p:nvSpPr>
          <p:spPr>
            <a:xfrm>
              <a:off x="3312172" y="5196281"/>
              <a:ext cx="96215" cy="9747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</p:spTree>
    <p:extLst>
      <p:ext uri="{BB962C8B-B14F-4D97-AF65-F5344CB8AC3E}">
        <p14:creationId xmlns:p14="http://schemas.microsoft.com/office/powerpoint/2010/main" val="4209670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801" y="198518"/>
            <a:ext cx="8639549" cy="6461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</p:spTree>
    <p:extLst>
      <p:ext uri="{BB962C8B-B14F-4D97-AF65-F5344CB8AC3E}">
        <p14:creationId xmlns:p14="http://schemas.microsoft.com/office/powerpoint/2010/main" val="143541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61608" y="38467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000" dirty="0">
                <a:latin typeface="+mj-lt"/>
              </a:rPr>
              <a:t>sono tecnologie in cui vengono utilizzate tecniche di ingegneria genetica e manipolazione del materiale genetico con numerose applicazioni in campo scientifico e industriale.</a:t>
            </a:r>
          </a:p>
          <a:p>
            <a:pPr algn="just"/>
            <a:endParaRPr lang="it-IT" sz="2000" dirty="0">
              <a:latin typeface="+mj-lt"/>
            </a:endParaRPr>
          </a:p>
          <a:p>
            <a:pPr algn="just"/>
            <a:r>
              <a:rPr lang="it-IT" sz="2000" dirty="0">
                <a:latin typeface="+mj-lt"/>
              </a:rPr>
              <a:t>ESEMPI: insulina</a:t>
            </a:r>
          </a:p>
        </p:txBody>
      </p:sp>
      <p:sp>
        <p:nvSpPr>
          <p:cNvPr id="3" name="Rettangolo 2"/>
          <p:cNvSpPr/>
          <p:nvPr/>
        </p:nvSpPr>
        <p:spPr>
          <a:xfrm>
            <a:off x="609600" y="304800"/>
            <a:ext cx="4771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+mj-lt"/>
              </a:rPr>
              <a:t>Biotecnologie tradizionali</a:t>
            </a:r>
          </a:p>
        </p:txBody>
      </p:sp>
      <p:sp>
        <p:nvSpPr>
          <p:cNvPr id="4" name="Rettangolo 3"/>
          <p:cNvSpPr/>
          <p:nvPr/>
        </p:nvSpPr>
        <p:spPr>
          <a:xfrm>
            <a:off x="609600" y="3048000"/>
            <a:ext cx="4639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+mj-lt"/>
              </a:rPr>
              <a:t>Biotecnologie innovative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9600" y="106680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000" dirty="0">
                <a:latin typeface="+mj-lt"/>
              </a:rPr>
              <a:t>utilizzate da millenni, nell’agricoltura, nella zootecnica e nello sfruttamento delle attività fermentative dei microrganismi </a:t>
            </a:r>
          </a:p>
          <a:p>
            <a:pPr algn="just"/>
            <a:endParaRPr lang="it-IT" sz="2000" dirty="0">
              <a:latin typeface="+mj-lt"/>
            </a:endParaRPr>
          </a:p>
          <a:p>
            <a:pPr algn="just"/>
            <a:r>
              <a:rPr lang="it-IT" sz="2000" dirty="0">
                <a:latin typeface="+mj-lt"/>
              </a:rPr>
              <a:t>ESEMPI: lievitati, vino e birra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72235"/>
            <a:ext cx="1905000" cy="1905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6081" r="30833" b="3640"/>
          <a:stretch/>
        </p:blipFill>
        <p:spPr>
          <a:xfrm flipH="1">
            <a:off x="7543800" y="960805"/>
            <a:ext cx="1502067" cy="19164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4001" r="37778" b="4443"/>
          <a:stretch/>
        </p:blipFill>
        <p:spPr>
          <a:xfrm>
            <a:off x="914400" y="4724400"/>
            <a:ext cx="2667000" cy="18288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4" t="44001" r="3333" b="17927"/>
          <a:stretch/>
        </p:blipFill>
        <p:spPr>
          <a:xfrm>
            <a:off x="914400" y="3812441"/>
            <a:ext cx="1596853" cy="13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1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D94F70-E00F-30B5-7952-73ACEF737F59}"/>
              </a:ext>
            </a:extLst>
          </p:cNvPr>
          <p:cNvSpPr txBox="1"/>
          <p:nvPr/>
        </p:nvSpPr>
        <p:spPr>
          <a:xfrm>
            <a:off x="323528" y="505991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Il miglioramento genetico vegetale comprende tre fasi: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691A5E-F3B4-DA0E-0302-B4342A2F435C}"/>
              </a:ext>
            </a:extLst>
          </p:cNvPr>
          <p:cNvSpPr txBox="1"/>
          <p:nvPr/>
        </p:nvSpPr>
        <p:spPr>
          <a:xfrm>
            <a:off x="431540" y="1196752"/>
            <a:ext cx="828092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romanUcPeriod"/>
            </a:pPr>
            <a:r>
              <a:rPr lang="it-IT" sz="2400" dirty="0"/>
              <a:t>Produzione (o identificazione) di variabilità. </a:t>
            </a:r>
          </a:p>
          <a:p>
            <a:r>
              <a:rPr lang="it-IT" sz="2400" dirty="0"/>
              <a:t>• Collezioni di materiali selvatici e coltivati </a:t>
            </a:r>
          </a:p>
          <a:p>
            <a:r>
              <a:rPr lang="it-IT" sz="2400" dirty="0"/>
              <a:t>• Ibridazione (incrocio di 2 o più linee parentali) </a:t>
            </a:r>
          </a:p>
          <a:p>
            <a:r>
              <a:rPr lang="it-IT" sz="2400" dirty="0"/>
              <a:t>• Mutazioni indotte, poliploidia indotta 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II. Selezione per le caratteristiche desiderate.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 III. Valutazione dei materiali selezionati rispetto alle cultivar commerciali in più ambienti</a:t>
            </a:r>
          </a:p>
        </p:txBody>
      </p:sp>
    </p:spTree>
    <p:extLst>
      <p:ext uri="{BB962C8B-B14F-4D97-AF65-F5344CB8AC3E}">
        <p14:creationId xmlns:p14="http://schemas.microsoft.com/office/powerpoint/2010/main" val="2718800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251884" y="320626"/>
            <a:ext cx="6476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66"/>
                </a:solidFill>
                <a:latin typeface="+mj-lt"/>
              </a:rPr>
              <a:t>Le piante sono alla base della nostra vita</a:t>
            </a:r>
          </a:p>
        </p:txBody>
      </p:sp>
      <p:sp>
        <p:nvSpPr>
          <p:cNvPr id="8" name="Rettangolo 7"/>
          <p:cNvSpPr/>
          <p:nvPr/>
        </p:nvSpPr>
        <p:spPr>
          <a:xfrm>
            <a:off x="1596354" y="5577520"/>
            <a:ext cx="6253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0066"/>
                </a:solidFill>
                <a:latin typeface="+mj-lt"/>
              </a:rPr>
              <a:t>e sono importanti per la nostra salute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61" y="1639669"/>
            <a:ext cx="477967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1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743075" y="368932"/>
            <a:ext cx="5657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>
              <a:spcBef>
                <a:spcPct val="50000"/>
              </a:spcBef>
              <a:defRPr sz="2800" b="1">
                <a:solidFill>
                  <a:srgbClr val="FF0000"/>
                </a:solidFill>
                <a:latin typeface="Comic Sans MS" pitchFamily="66" charset="0"/>
              </a:defRPr>
            </a:lvl1pPr>
          </a:lstStyle>
          <a:p>
            <a:pPr algn="ctr"/>
            <a:r>
              <a:rPr lang="it-IT" sz="3200" dirty="0">
                <a:latin typeface="+mj-lt"/>
              </a:rPr>
              <a:t>Biotecnologie nelle piante</a:t>
            </a:r>
          </a:p>
        </p:txBody>
      </p:sp>
      <p:sp>
        <p:nvSpPr>
          <p:cNvPr id="4" name="Rettangolo 3"/>
          <p:cNvSpPr/>
          <p:nvPr/>
        </p:nvSpPr>
        <p:spPr>
          <a:xfrm>
            <a:off x="609600" y="1295400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+mj-lt"/>
              </a:rPr>
              <a:t>Tramite </a:t>
            </a:r>
            <a:r>
              <a:rPr lang="it-IT" sz="2400" b="1" dirty="0">
                <a:latin typeface="+mj-lt"/>
              </a:rPr>
              <a:t>incrocio </a:t>
            </a:r>
            <a:r>
              <a:rPr lang="it-IT" sz="2400" dirty="0">
                <a:latin typeface="+mj-lt"/>
              </a:rPr>
              <a:t>si cambiano le combinazioni genotipiche sfruttando la variabilità genetica presente nella specie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9600" y="2532417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latin typeface="+mj-lt"/>
              </a:rPr>
              <a:t>Con la </a:t>
            </a:r>
            <a:r>
              <a:rPr lang="it-IT" sz="2400" b="1" dirty="0">
                <a:latin typeface="+mj-lt"/>
              </a:rPr>
              <a:t>tecnologia del DNA Ricombinante </a:t>
            </a:r>
            <a:r>
              <a:rPr lang="it-IT" sz="2400" dirty="0">
                <a:latin typeface="+mj-lt"/>
              </a:rPr>
              <a:t>è possibile trasferire caratteri/geni da altre specie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09600" y="4508097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latin typeface="+mj-lt"/>
              </a:rPr>
              <a:t>Tramite </a:t>
            </a:r>
            <a:r>
              <a:rPr lang="it-IT" sz="2400" b="1" dirty="0">
                <a:latin typeface="+mj-lt"/>
              </a:rPr>
              <a:t>mutagenesi</a:t>
            </a:r>
            <a:r>
              <a:rPr lang="it-IT" sz="2400" dirty="0">
                <a:latin typeface="+mj-lt"/>
              </a:rPr>
              <a:t> si può aumentare la variabilità genetica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23773"/>
            <a:ext cx="36957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38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600" y="12192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it-IT" sz="2400" dirty="0">
                <a:latin typeface="+mj-lt"/>
              </a:rPr>
              <a:t>resistenza a patogeni o stress ambientali (es. produzione di cultivar resistenti alla siccità o malattie)</a:t>
            </a:r>
          </a:p>
        </p:txBody>
      </p:sp>
      <p:sp>
        <p:nvSpPr>
          <p:cNvPr id="2" name="Rettangolo 1"/>
          <p:cNvSpPr/>
          <p:nvPr/>
        </p:nvSpPr>
        <p:spPr>
          <a:xfrm>
            <a:off x="1257300" y="152400"/>
            <a:ext cx="662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+mj-lt"/>
              </a:rPr>
              <a:t>Campi d’impiego delle biotecnologie genetiche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19978" r="52938" b="3010"/>
          <a:stretch/>
        </p:blipFill>
        <p:spPr>
          <a:xfrm>
            <a:off x="5486400" y="2057400"/>
            <a:ext cx="3505200" cy="449580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28600" y="2383572"/>
            <a:ext cx="5257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just">
              <a:spcBef>
                <a:spcPts val="600"/>
              </a:spcBef>
              <a:buFont typeface="+mj-lt"/>
              <a:buAutoNum type="arabicPeriod" startAt="2"/>
            </a:pPr>
            <a:r>
              <a:rPr lang="it-IT" sz="2400" dirty="0">
                <a:latin typeface="+mj-lt"/>
              </a:rPr>
              <a:t>caratteri qualitativi in sintonia con l’esigenza dei consumatori e dell’industria</a:t>
            </a:r>
          </a:p>
          <a:p>
            <a:pPr marL="914400" lvl="1" indent="-457200" algn="just">
              <a:spcBef>
                <a:spcPts val="600"/>
              </a:spcBef>
              <a:buFont typeface="+mj-lt"/>
              <a:buAutoNum type="arabicPeriod" startAt="2"/>
            </a:pPr>
            <a:endParaRPr lang="it-IT" sz="2400" dirty="0">
              <a:latin typeface="+mj-lt"/>
            </a:endParaRPr>
          </a:p>
          <a:p>
            <a:pPr marL="914400" lvl="1" indent="-457200" algn="just">
              <a:spcBef>
                <a:spcPts val="600"/>
              </a:spcBef>
              <a:buFont typeface="+mj-lt"/>
              <a:buAutoNum type="arabicPeriod" startAt="2"/>
            </a:pPr>
            <a:r>
              <a:rPr lang="it-IT" sz="2400" dirty="0">
                <a:latin typeface="+mj-lt"/>
              </a:rPr>
              <a:t>Adattabilità all’ambiente di coltivazione</a:t>
            </a:r>
          </a:p>
          <a:p>
            <a:pPr marL="914400" lvl="1" indent="-457200" algn="just">
              <a:spcBef>
                <a:spcPts val="600"/>
              </a:spcBef>
              <a:buFont typeface="+mj-lt"/>
              <a:buAutoNum type="arabicPeriod" startAt="2"/>
            </a:pPr>
            <a:endParaRPr lang="it-IT" sz="2400" dirty="0">
              <a:latin typeface="+mj-lt"/>
            </a:endParaRPr>
          </a:p>
          <a:p>
            <a:pPr marL="914400" lvl="1" indent="-457200" algn="just">
              <a:spcBef>
                <a:spcPts val="600"/>
              </a:spcBef>
              <a:buFont typeface="+mj-lt"/>
              <a:buAutoNum type="arabicPeriod" startAt="2"/>
            </a:pPr>
            <a:r>
              <a:rPr lang="it-IT" sz="2400" dirty="0">
                <a:latin typeface="+mj-lt"/>
              </a:rPr>
              <a:t>Capacità produttiva</a:t>
            </a:r>
          </a:p>
        </p:txBody>
      </p:sp>
    </p:spTree>
    <p:extLst>
      <p:ext uri="{BB962C8B-B14F-4D97-AF65-F5344CB8AC3E}">
        <p14:creationId xmlns:p14="http://schemas.microsoft.com/office/powerpoint/2010/main" val="274154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3400" y="3124200"/>
            <a:ext cx="7976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+mj-lt"/>
              </a:rPr>
              <a:t>Effetto della selezione sulla dimensione della parte commestibile delle piante coltivate</a:t>
            </a:r>
            <a:endParaRPr lang="it-IT" dirty="0"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33400" y="76200"/>
            <a:ext cx="7581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+mj-lt"/>
              </a:rPr>
              <a:t>Alcuni esempi di miglioramento genetico</a:t>
            </a:r>
          </a:p>
        </p:txBody>
      </p:sp>
      <p:sp>
        <p:nvSpPr>
          <p:cNvPr id="4" name="Rettangolo 3"/>
          <p:cNvSpPr/>
          <p:nvPr/>
        </p:nvSpPr>
        <p:spPr>
          <a:xfrm>
            <a:off x="533400" y="1208900"/>
            <a:ext cx="4198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+mj-lt"/>
              </a:rPr>
              <a:t>Pollo mutante senza piume</a:t>
            </a:r>
            <a:endParaRPr lang="it-IT" dirty="0">
              <a:latin typeface="+mj-lt"/>
            </a:endParaRPr>
          </a:p>
          <a:p>
            <a:r>
              <a:rPr lang="it-IT" dirty="0">
                <a:latin typeface="+mj-lt"/>
              </a:rPr>
              <a:t>•Si moltiplica più velocemente</a:t>
            </a:r>
          </a:p>
          <a:p>
            <a:r>
              <a:rPr lang="it-IT" dirty="0">
                <a:latin typeface="+mj-lt"/>
              </a:rPr>
              <a:t>•È più resistente al calore</a:t>
            </a:r>
          </a:p>
          <a:p>
            <a:r>
              <a:rPr lang="it-IT" dirty="0">
                <a:latin typeface="+mj-lt"/>
              </a:rPr>
              <a:t>•Permette di risparmiare sullo </a:t>
            </a:r>
            <a:r>
              <a:rPr lang="it-IT" dirty="0" err="1">
                <a:latin typeface="+mj-lt"/>
              </a:rPr>
              <a:t>spiumaggio</a:t>
            </a:r>
            <a:endParaRPr lang="it-IT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103531"/>
            <a:ext cx="2182869" cy="141106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3616614"/>
            <a:ext cx="2209800" cy="159421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85801" y="5193268"/>
            <a:ext cx="289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Anguria senza semi: triploide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3616614"/>
            <a:ext cx="2589005" cy="1510253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610100" y="5169413"/>
            <a:ext cx="1858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Fragola poliploide</a:t>
            </a:r>
          </a:p>
        </p:txBody>
      </p:sp>
    </p:spTree>
    <p:extLst>
      <p:ext uri="{BB962C8B-B14F-4D97-AF65-F5344CB8AC3E}">
        <p14:creationId xmlns:p14="http://schemas.microsoft.com/office/powerpoint/2010/main" val="141059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10000" y="1460481"/>
            <a:ext cx="54729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it-IT" sz="2000" dirty="0">
                <a:latin typeface="+mj-lt"/>
                <a:ea typeface="ＭＳ Ｐゴシック" panose="020B0600070205080204" pitchFamily="34" charset="-128"/>
              </a:rPr>
              <a:t>Il </a:t>
            </a:r>
            <a:r>
              <a:rPr kumimoji="1" lang="it-IT" sz="2000" b="1" dirty="0">
                <a:latin typeface="+mj-lt"/>
                <a:ea typeface="ＭＳ Ｐゴシック" panose="020B0600070205080204" pitchFamily="34" charset="-128"/>
              </a:rPr>
              <a:t>POMODORO</a:t>
            </a:r>
            <a:r>
              <a:rPr kumimoji="1" lang="it-IT" sz="2000" dirty="0">
                <a:latin typeface="+mj-lt"/>
                <a:ea typeface="ＭＳ Ｐゴシック" panose="020B0600070205080204" pitchFamily="34" charset="-128"/>
              </a:rPr>
              <a:t> è stata la prima pianta transgenica messa sul mercato (USA,'94); dimensioni maggiori e conservazione più lunga sono le sue caratteristiche principali.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524377" y="152400"/>
            <a:ext cx="816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+mj-lt"/>
              </a:rPr>
              <a:t>Alcuni esempi di miglioramento genetico nelle piante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2448000" cy="1958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120450"/>
            <a:ext cx="2743200" cy="15361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832660"/>
            <a:ext cx="2362200" cy="176256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110991" y="32883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/>
              <a:t>Il </a:t>
            </a:r>
            <a:r>
              <a:rPr lang="it-IT" b="1" dirty="0"/>
              <a:t>GOLDEN RICE </a:t>
            </a:r>
            <a:r>
              <a:rPr lang="it-IT" dirty="0"/>
              <a:t>è una varietà di riso OGM prodotta che introduce la via di biosintesi beta-carotene, precursore della vitamina A nelle parti commestibili del riso.</a:t>
            </a:r>
          </a:p>
        </p:txBody>
      </p:sp>
      <p:sp>
        <p:nvSpPr>
          <p:cNvPr id="8" name="Rettangolo 7"/>
          <p:cNvSpPr/>
          <p:nvPr/>
        </p:nvSpPr>
        <p:spPr>
          <a:xfrm>
            <a:off x="3209999" y="5113778"/>
            <a:ext cx="5472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Il più noto alimento transgenico è il </a:t>
            </a:r>
            <a:r>
              <a:rPr lang="it-IT" b="1" dirty="0"/>
              <a:t>MAIS BT,</a:t>
            </a:r>
            <a:r>
              <a:rPr lang="it-IT" dirty="0"/>
              <a:t> molto più produttivo rispetto al fratello "naturale", grazie alla capacità di uccidere le larve di lepidotteri e di resistere agli erbicidi. </a:t>
            </a:r>
          </a:p>
        </p:txBody>
      </p:sp>
    </p:spTree>
    <p:extLst>
      <p:ext uri="{BB962C8B-B14F-4D97-AF65-F5344CB8AC3E}">
        <p14:creationId xmlns:p14="http://schemas.microsoft.com/office/powerpoint/2010/main" val="3648109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ss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6A02E2879E56B4286F43D60B5EAF3BD" ma:contentTypeVersion="2" ma:contentTypeDescription="Creare un nuovo documento." ma:contentTypeScope="" ma:versionID="bd4a7000d97fbbc895af02c192a9cfe9">
  <xsd:schema xmlns:xsd="http://www.w3.org/2001/XMLSchema" xmlns:xs="http://www.w3.org/2001/XMLSchema" xmlns:p="http://schemas.microsoft.com/office/2006/metadata/properties" xmlns:ns2="b150b4aa-3e32-4f98-9d14-75ed7b5d1193" targetNamespace="http://schemas.microsoft.com/office/2006/metadata/properties" ma:root="true" ma:fieldsID="e4c2cfd941c750cd98679b26950c58ef" ns2:_="">
    <xsd:import namespace="b150b4aa-3e32-4f98-9d14-75ed7b5d11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0b4aa-3e32-4f98-9d14-75ed7b5d1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2E6BAC-3E4A-4E33-B900-123CAFE938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BBE19E-50C3-4A35-9686-54AC2DB988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63742F3-CE5C-4E27-8678-6CE3117B9B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0b4aa-3e32-4f98-9d14-75ed7b5d11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1156</Words>
  <Application>Microsoft Office PowerPoint</Application>
  <PresentationFormat>Presentazione su schermo (4:3)</PresentationFormat>
  <Paragraphs>163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Estrazione del DNA</vt:lpstr>
      <vt:lpstr>La PCR Reazione a Catena della Polimerasi</vt:lpstr>
      <vt:lpstr>Steps in a PCR Cycle</vt:lpstr>
      <vt:lpstr>Presentazione standard di PowerPoint</vt:lpstr>
      <vt:lpstr>Presentazione standard di PowerPoint</vt:lpstr>
    </vt:vector>
  </TitlesOfParts>
  <Company>Università di Bari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Prof. Blanco</dc:creator>
  <cp:lastModifiedBy>pattybiotec colasuonno</cp:lastModifiedBy>
  <cp:revision>91</cp:revision>
  <dcterms:created xsi:type="dcterms:W3CDTF">2001-05-19T10:56:28Z</dcterms:created>
  <dcterms:modified xsi:type="dcterms:W3CDTF">2022-10-05T12:45:50Z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0x010100B6A02E2879E56B4286F43D60B5EAF3BD</vt:lpwstr>
  </property>
</Properties>
</file>